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5" r:id="rId2"/>
    <p:sldId id="258" r:id="rId3"/>
    <p:sldId id="277" r:id="rId4"/>
    <p:sldId id="285" r:id="rId5"/>
    <p:sldId id="286" r:id="rId6"/>
    <p:sldId id="287" r:id="rId7"/>
    <p:sldId id="288" r:id="rId8"/>
    <p:sldId id="289" r:id="rId9"/>
    <p:sldId id="290" r:id="rId10"/>
    <p:sldId id="291" r:id="rId11"/>
    <p:sldId id="292" r:id="rId12"/>
    <p:sldId id="294" r:id="rId13"/>
    <p:sldId id="293" r:id="rId14"/>
    <p:sldId id="295" r:id="rId15"/>
    <p:sldId id="269" r:id="rId16"/>
    <p:sldId id="278" r:id="rId17"/>
    <p:sldId id="270" r:id="rId18"/>
    <p:sldId id="272" r:id="rId19"/>
    <p:sldId id="279" r:id="rId20"/>
    <p:sldId id="273" r:id="rId21"/>
    <p:sldId id="274" r:id="rId22"/>
    <p:sldId id="297" r:id="rId23"/>
    <p:sldId id="298" r:id="rId24"/>
    <p:sldId id="299" r:id="rId25"/>
    <p:sldId id="300" r:id="rId26"/>
    <p:sldId id="301" r:id="rId27"/>
    <p:sldId id="302" r:id="rId28"/>
    <p:sldId id="303" r:id="rId29"/>
    <p:sldId id="304" r:id="rId30"/>
    <p:sldId id="280" r:id="rId31"/>
    <p:sldId id="276" r:id="rId32"/>
    <p:sldId id="281" r:id="rId33"/>
    <p:sldId id="256" r:id="rId34"/>
    <p:sldId id="257" r:id="rId35"/>
    <p:sldId id="282" r:id="rId36"/>
    <p:sldId id="259" r:id="rId37"/>
    <p:sldId id="260" r:id="rId38"/>
    <p:sldId id="296" r:id="rId39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2BCF0"/>
    <a:srgbClr val="6DBDFD"/>
    <a:srgbClr val="D220FC"/>
    <a:srgbClr val="D156FA"/>
    <a:srgbClr val="D823F8"/>
    <a:srgbClr val="20CAFE"/>
    <a:srgbClr val="323232"/>
    <a:srgbClr val="212121"/>
    <a:srgbClr val="3A3A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44" y="3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9476B73-21CF-1E23-8E31-FDB01ED6D9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F04E2FB0-770F-F803-F0D4-DC39692E02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C451C5D-D417-674E-FB63-1A113D07E5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90291-8B02-497F-9B06-BCB4AC68FEFD}" type="datetimeFigureOut">
              <a:rPr lang="fr-FR" smtClean="0"/>
              <a:t>09/08/2022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4C8AA78-AD19-90B0-9CE8-BD2E973855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3765A75-81EE-8B8D-5A66-AEE354ADB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09D6D-C4B8-4CE1-A9AC-7ADBE3B6A70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197404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B10D016-1410-536F-F092-B25E0F17C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261EDC86-347E-06A4-0F6D-8BB25DBC52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21229A3-D5B0-ACC7-247C-CBBD42152C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90291-8B02-497F-9B06-BCB4AC68FEFD}" type="datetimeFigureOut">
              <a:rPr lang="fr-FR" smtClean="0"/>
              <a:t>09/08/2022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5BD2AD8-99AE-DD5A-7992-63F7B73477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22933EA-ACCC-5A7D-9DBD-30CDC2ED4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09D6D-C4B8-4CE1-A9AC-7ADBE3B6A70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440557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124893D2-9BCB-1AD0-DC39-94FEC3967C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3A614C10-9030-3DC5-F104-020744F40B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E2FBED7-6581-902C-69CD-AE3987F1A6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90291-8B02-497F-9B06-BCB4AC68FEFD}" type="datetimeFigureOut">
              <a:rPr lang="fr-FR" smtClean="0"/>
              <a:t>09/08/2022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FD4E1AE-DAAB-9A17-012B-9F4C29A958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1D86E3B-26DB-F5A3-9F9E-A610481A59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09D6D-C4B8-4CE1-A9AC-7ADBE3B6A70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916837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re de la présentation"/>
          <p:cNvSpPr txBox="1">
            <a:spLocks noGrp="1"/>
          </p:cNvSpPr>
          <p:nvPr>
            <p:ph type="title" hasCustomPrompt="1"/>
          </p:nvPr>
        </p:nvSpPr>
        <p:spPr>
          <a:xfrm>
            <a:off x="635000" y="1644650"/>
            <a:ext cx="10922000" cy="1939727"/>
          </a:xfrm>
          <a:prstGeom prst="rect">
            <a:avLst/>
          </a:prstGeom>
        </p:spPr>
        <p:txBody>
          <a:bodyPr/>
          <a:lstStyle>
            <a:lvl1pPr defTabSz="1219169">
              <a:lnSpc>
                <a:spcPct val="90000"/>
              </a:lnSpc>
              <a:defRPr sz="5800" spc="-174">
                <a:gradFill flip="none" rotWithShape="1">
                  <a:gsLst>
                    <a:gs pos="0">
                      <a:srgbClr val="00E8FF"/>
                    </a:gs>
                    <a:gs pos="100000">
                      <a:srgbClr val="FF00F7"/>
                    </a:gs>
                  </a:gsLst>
                  <a:lin ang="3967761" scaled="0"/>
                </a:gradFill>
              </a:defRPr>
            </a:lvl1pPr>
          </a:lstStyle>
          <a:p>
            <a:r>
              <a:t>Titre de la présentation</a:t>
            </a:r>
          </a:p>
        </p:txBody>
      </p:sp>
      <p:sp>
        <p:nvSpPr>
          <p:cNvPr id="12" name="Auteur et dat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635000" y="6080215"/>
            <a:ext cx="10922000" cy="347028"/>
          </a:xfrm>
          <a:prstGeom prst="rect">
            <a:avLst/>
          </a:prstGeom>
        </p:spPr>
        <p:txBody>
          <a:bodyPr/>
          <a:lstStyle>
            <a:lvl1pPr marL="0" indent="0" algn="ctr" defTabSz="404495">
              <a:spcBef>
                <a:spcPts val="0"/>
              </a:spcBef>
              <a:buClrTx/>
              <a:buSzTx/>
              <a:buNone/>
              <a:defRPr sz="1715">
                <a:solidFill>
                  <a:srgbClr val="D5D5D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t>Auteur et date</a:t>
            </a:r>
          </a:p>
        </p:txBody>
      </p:sp>
      <p:sp>
        <p:nvSpPr>
          <p:cNvPr id="13" name="Texte niveau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635000" y="3492500"/>
            <a:ext cx="10922000" cy="1256176"/>
          </a:xfrm>
          <a:prstGeom prst="rect">
            <a:avLst/>
          </a:prstGeom>
        </p:spPr>
        <p:txBody>
          <a:bodyPr/>
          <a:lstStyle>
            <a:lvl1pPr marL="0" indent="0" algn="ctr" defTabSz="412750">
              <a:spcBef>
                <a:spcPts val="0"/>
              </a:spcBef>
              <a:buClrTx/>
              <a:buSzTx/>
              <a:buNone/>
              <a:defRPr sz="3200">
                <a:solidFill>
                  <a:srgbClr val="D5D5D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  <a:lvl2pPr marL="0" indent="0" algn="ctr" defTabSz="412750">
              <a:spcBef>
                <a:spcPts val="0"/>
              </a:spcBef>
              <a:buClrTx/>
              <a:buSzTx/>
              <a:buNone/>
              <a:defRPr sz="3200">
                <a:solidFill>
                  <a:srgbClr val="D5D5D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2pPr>
            <a:lvl3pPr marL="0" indent="0" algn="ctr" defTabSz="412750">
              <a:spcBef>
                <a:spcPts val="0"/>
              </a:spcBef>
              <a:buClrTx/>
              <a:buSzTx/>
              <a:buNone/>
              <a:defRPr sz="3200">
                <a:solidFill>
                  <a:srgbClr val="D5D5D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3pPr>
            <a:lvl4pPr marL="0" indent="0" algn="ctr" defTabSz="412750">
              <a:spcBef>
                <a:spcPts val="0"/>
              </a:spcBef>
              <a:buClrTx/>
              <a:buSzTx/>
              <a:buNone/>
              <a:defRPr sz="3200">
                <a:solidFill>
                  <a:srgbClr val="D5D5D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4pPr>
            <a:lvl5pPr marL="0" indent="0" algn="ctr" defTabSz="412750">
              <a:spcBef>
                <a:spcPts val="0"/>
              </a:spcBef>
              <a:buClrTx/>
              <a:buSzTx/>
              <a:buNone/>
              <a:defRPr sz="3200">
                <a:solidFill>
                  <a:srgbClr val="D5D5D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5pPr>
          </a:lstStyle>
          <a:p>
            <a:r>
              <a:t>Sous-titre de la présentation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4" name="Numéro de diapositiv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85092730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Vie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Numéro de diapositiv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40502375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1A7C330-ECE1-3200-311E-1D826046E6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2FF0E33-FBF9-4A8A-B01D-CD22A29574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FDBE878-1207-44B1-90EF-A37ED41D78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90291-8B02-497F-9B06-BCB4AC68FEFD}" type="datetimeFigureOut">
              <a:rPr lang="fr-FR" smtClean="0"/>
              <a:t>09/08/2022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EEE8429-EA6A-18DA-6110-24C3C7EA93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B35F711-BCCE-889F-11E2-55CC9AE68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09D6D-C4B8-4CE1-A9AC-7ADBE3B6A70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699779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7A52020-DC27-31B4-FB4F-783BF76382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70B109D-AD34-D3B9-17C0-DCC6DF5F72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C7DC1A7-0CA9-F87A-6EB8-4F34D791A4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90291-8B02-497F-9B06-BCB4AC68FEFD}" type="datetimeFigureOut">
              <a:rPr lang="fr-FR" smtClean="0"/>
              <a:t>09/08/2022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74F9D94-85D5-0E84-97D3-0A273AC3E4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29DBC16-3D1A-CBAD-3269-8C7A0B443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09D6D-C4B8-4CE1-A9AC-7ADBE3B6A70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805772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E6D9163-D409-E507-01DF-EF9CB7BC2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B8050E6-DCE5-A695-D2D3-8CC2571883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181400E0-142C-D32B-AD2E-F50D291558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3442EC78-9588-84E6-B2D6-EFCAE4E72C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90291-8B02-497F-9B06-BCB4AC68FEFD}" type="datetimeFigureOut">
              <a:rPr lang="fr-FR" smtClean="0"/>
              <a:t>09/08/2022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09DFE61-FF5E-301B-860F-A49572F69F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E308ADF-0BD8-66B2-E12D-9CC98B5F8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09D6D-C4B8-4CE1-A9AC-7ADBE3B6A70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472179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12DC0E8-CC6A-5CAF-6537-E03303492C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D656773-5772-550C-7B1E-F410661175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A8FB3C9-8754-F05F-5C33-CB41ADE444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4BDFE1C7-6391-2B7E-35AE-FAEC75F7A2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9F8670B8-F426-4D04-6E33-98D4D25B14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C8785E1E-E65A-C9F8-6C60-D1D2BA0B01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90291-8B02-497F-9B06-BCB4AC68FEFD}" type="datetimeFigureOut">
              <a:rPr lang="fr-FR" smtClean="0"/>
              <a:t>09/08/2022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C3B77E63-9CEA-8A84-C284-C95D8AF3A8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448B1725-B8CD-DABA-2E4A-AA217FF971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09D6D-C4B8-4CE1-A9AC-7ADBE3B6A70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418891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6E69E47-98F4-A627-6F4E-F8545F0237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1C4F27CF-01F7-2E9C-AF9D-796DBB30E5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90291-8B02-497F-9B06-BCB4AC68FEFD}" type="datetimeFigureOut">
              <a:rPr lang="fr-FR" smtClean="0"/>
              <a:t>09/08/2022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41FD73B2-5984-779E-E00C-74624EAF34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CE94DFE-EB61-9287-846B-46CEEAAA31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09D6D-C4B8-4CE1-A9AC-7ADBE3B6A70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151706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4650C773-B75B-36B4-022B-74129D6545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90291-8B02-497F-9B06-BCB4AC68FEFD}" type="datetimeFigureOut">
              <a:rPr lang="fr-FR" smtClean="0"/>
              <a:t>09/08/2022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9B323623-D675-4CD2-099E-6C9F97E9D4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D2ECDCB-D66E-B1F7-C076-6BC94829A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09D6D-C4B8-4CE1-A9AC-7ADBE3B6A70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241846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D273C03-6D73-26E4-9581-1F3792D9A9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6AC9AE9-8DEE-76DA-749D-07FFC96246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831094BB-D740-9E1A-CCE9-1862C26AF8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EE4D569-9FA3-A401-C89B-1BDF7B0007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90291-8B02-497F-9B06-BCB4AC68FEFD}" type="datetimeFigureOut">
              <a:rPr lang="fr-FR" smtClean="0"/>
              <a:t>09/08/2022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114D7B69-6908-AFCD-6398-B4299328B5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7C1414B-D063-7E7B-CE6F-164506770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09D6D-C4B8-4CE1-A9AC-7ADBE3B6A70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405897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F1105A5-F5FB-56A1-83DE-1271CD04C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EBC6A0F4-857D-619B-CB33-EC7B6868A24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75A80038-2306-2271-281B-0441759062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980108B3-8305-EA09-3BC4-8E8CF2AC65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90291-8B02-497F-9B06-BCB4AC68FEFD}" type="datetimeFigureOut">
              <a:rPr lang="fr-FR" smtClean="0"/>
              <a:t>09/08/2022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5942772-7FB4-7B9B-B9BD-70A4A67921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F74A793-EE0B-5074-22DC-4552394AC6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09D6D-C4B8-4CE1-A9AC-7ADBE3B6A70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798939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E729CB6F-9D9E-E691-5448-997492B99C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F33C14F-C131-F512-61A0-203151DF7E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B74D5F9-E027-D023-9BCA-EE01A0C99A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390291-8B02-497F-9B06-BCB4AC68FEFD}" type="datetimeFigureOut">
              <a:rPr lang="fr-FR" smtClean="0"/>
              <a:t>09/08/2022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FFEBE2F-F918-D250-DD64-CD582D6F59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33D39CB-96C5-2929-27EC-0BE8B662D0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B09D6D-C4B8-4CE1-A9AC-7ADBE3B6A70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956891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6.png"/><Relationship Id="rId7" Type="http://schemas.openxmlformats.org/officeDocument/2006/relationships/hyperlink" Target="https://trello.com/b/6dSCZ94E/cmo" TargetMode="External"/><Relationship Id="rId2" Type="http://schemas.openxmlformats.org/officeDocument/2006/relationships/hyperlink" Target="https://excalidraw.com/#room=9d7728c3c12e75c0519f,XzbjD7ELUtDhW6-qWk3FNQ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Raven254/Projet-5_CMO" TargetMode="External"/><Relationship Id="rId5" Type="http://schemas.openxmlformats.org/officeDocument/2006/relationships/image" Target="../media/image27.png"/><Relationship Id="rId4" Type="http://schemas.openxmlformats.org/officeDocument/2006/relationships/hyperlink" Target="https://github.com/Raven254/Projet-5_CMO/blob/main/CR/20220725_CR_REUNION.md" TargetMode="Externa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if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if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2411">
              <a:srgbClr val="323232"/>
            </a:gs>
            <a:gs pos="67000">
              <a:srgbClr val="212121"/>
            </a:gs>
            <a:gs pos="0">
              <a:schemeClr val="tx1"/>
            </a:gs>
            <a:gs pos="100000">
              <a:srgbClr val="3A3A3A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1324F24C-AF52-4F40-80A5-8F4AB27A08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r="292"/>
          <a:stretch/>
        </p:blipFill>
        <p:spPr>
          <a:xfrm>
            <a:off x="0" y="14416"/>
            <a:ext cx="12156440" cy="6829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9990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2411">
              <a:srgbClr val="323232"/>
            </a:gs>
            <a:gs pos="67000">
              <a:srgbClr val="212121"/>
            </a:gs>
            <a:gs pos="0">
              <a:schemeClr val="tx1"/>
            </a:gs>
            <a:gs pos="100000">
              <a:srgbClr val="3A3A3A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6326B346-07EA-4E8C-8CE9-05FD7C9A2C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70" r="731" b="-1"/>
          <a:stretch/>
        </p:blipFill>
        <p:spPr>
          <a:xfrm>
            <a:off x="0" y="82193"/>
            <a:ext cx="12102957" cy="6773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8482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2411">
              <a:srgbClr val="323232"/>
            </a:gs>
            <a:gs pos="67000">
              <a:srgbClr val="212121"/>
            </a:gs>
            <a:gs pos="0">
              <a:schemeClr val="tx1"/>
            </a:gs>
            <a:gs pos="100000">
              <a:srgbClr val="3A3A3A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C058CCDC-C7C0-4DCB-813D-AC07516745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0" y="0"/>
            <a:ext cx="121745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9152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2411">
              <a:srgbClr val="323232"/>
            </a:gs>
            <a:gs pos="67000">
              <a:srgbClr val="212121"/>
            </a:gs>
            <a:gs pos="0">
              <a:schemeClr val="tx1"/>
            </a:gs>
            <a:gs pos="100000">
              <a:srgbClr val="3A3A3A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18194969-0A83-469E-B699-6735774207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274"/>
          <a:stretch/>
        </p:blipFill>
        <p:spPr>
          <a:xfrm>
            <a:off x="7775" y="0"/>
            <a:ext cx="12176449" cy="6770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357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2411">
              <a:srgbClr val="323232"/>
            </a:gs>
            <a:gs pos="67000">
              <a:srgbClr val="212121"/>
            </a:gs>
            <a:gs pos="0">
              <a:schemeClr val="tx1"/>
            </a:gs>
            <a:gs pos="100000">
              <a:srgbClr val="3A3A3A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81E87785-B712-4121-873D-DD161B9C57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53"/>
            <a:ext cx="12192000" cy="6851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36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2411">
              <a:srgbClr val="323232"/>
            </a:gs>
            <a:gs pos="67000">
              <a:srgbClr val="212121"/>
            </a:gs>
            <a:gs pos="0">
              <a:schemeClr val="tx1"/>
            </a:gs>
            <a:gs pos="100000">
              <a:srgbClr val="3A3A3A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D7C058E2-015C-4787-8364-E5F9AD823E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62"/>
            <a:ext cx="12192000" cy="684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8897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2411">
              <a:srgbClr val="323232"/>
            </a:gs>
            <a:gs pos="67000">
              <a:srgbClr val="212121"/>
            </a:gs>
            <a:gs pos="0">
              <a:schemeClr val="tx1"/>
            </a:gs>
            <a:gs pos="100000">
              <a:srgbClr val="3A3A3A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re 4">
            <a:extLst>
              <a:ext uri="{FF2B5EF4-FFF2-40B4-BE49-F238E27FC236}">
                <a16:creationId xmlns:a16="http://schemas.microsoft.com/office/drawing/2014/main" id="{95613259-0233-480D-96F6-53EF43417140}"/>
              </a:ext>
            </a:extLst>
          </p:cNvPr>
          <p:cNvSpPr txBox="1">
            <a:spLocks/>
          </p:cNvSpPr>
          <p:nvPr/>
        </p:nvSpPr>
        <p:spPr>
          <a:xfrm>
            <a:off x="510769" y="355582"/>
            <a:ext cx="6568902" cy="590931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3600" b="1" dirty="0">
                <a:solidFill>
                  <a:schemeClr val="bg1"/>
                </a:solidFill>
                <a:latin typeface="Abadi" panose="020B0604020104020204" pitchFamily="34" charset="0"/>
              </a:rPr>
              <a:t>Explication du système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809A6324-BCDE-4BFE-91F3-A5B977A02611}"/>
              </a:ext>
            </a:extLst>
          </p:cNvPr>
          <p:cNvSpPr txBox="1">
            <a:spLocks/>
          </p:cNvSpPr>
          <p:nvPr/>
        </p:nvSpPr>
        <p:spPr>
          <a:xfrm>
            <a:off x="884155" y="2005956"/>
            <a:ext cx="106498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marR="0" lvl="0" indent="-36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DBDFD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lang="fr-FR" sz="1600" dirty="0">
                <a:solidFill>
                  <a:schemeClr val="bg1"/>
                </a:solidFill>
                <a:latin typeface="Montserrat"/>
              </a:rPr>
              <a:t>Certifier la légitimité d’une œuvre.</a:t>
            </a:r>
          </a:p>
          <a:p>
            <a:pPr marL="171450" marR="0" lvl="0" indent="-36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DBDFD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fr-FR" sz="16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t>Tokeniser l’œuvre certifiée de manière immuable.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FA9A8F20-698B-4131-AEAF-7879CECD042D}"/>
              </a:ext>
            </a:extLst>
          </p:cNvPr>
          <p:cNvSpPr txBox="1">
            <a:spLocks/>
          </p:cNvSpPr>
          <p:nvPr/>
        </p:nvSpPr>
        <p:spPr>
          <a:xfrm>
            <a:off x="884155" y="1593946"/>
            <a:ext cx="220411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0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6DBDFD"/>
                    </a:gs>
                    <a:gs pos="100000">
                      <a:srgbClr val="D156FA"/>
                    </a:gs>
                  </a:gsLst>
                  <a:lin ang="4800000" scaled="0"/>
                </a:gradFill>
                <a:effectLst/>
                <a:uLnTx/>
                <a:uFillTx/>
                <a:latin typeface="Montserrat"/>
                <a:ea typeface="+mn-ea"/>
                <a:cs typeface="+mn-cs"/>
              </a:rPr>
              <a:t>Objectifs :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6C785AF3-4107-4517-BF83-9537D496948A}"/>
              </a:ext>
            </a:extLst>
          </p:cNvPr>
          <p:cNvSpPr txBox="1">
            <a:spLocks/>
          </p:cNvSpPr>
          <p:nvPr/>
        </p:nvSpPr>
        <p:spPr>
          <a:xfrm>
            <a:off x="884155" y="3030203"/>
            <a:ext cx="220411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0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6DBDFD"/>
                    </a:gs>
                    <a:gs pos="100000">
                      <a:srgbClr val="D156FA"/>
                    </a:gs>
                  </a:gsLst>
                  <a:lin ang="4800000" scaled="0"/>
                </a:gradFill>
                <a:effectLst/>
                <a:uLnTx/>
                <a:uFillTx/>
                <a:latin typeface="Montserrat"/>
                <a:ea typeface="+mn-ea"/>
                <a:cs typeface="+mn-cs"/>
              </a:rPr>
              <a:t>Démarche :</a:t>
            </a:r>
          </a:p>
        </p:txBody>
      </p:sp>
      <p:cxnSp>
        <p:nvCxnSpPr>
          <p:cNvPr id="56" name="Connecteur droit avec flèche 55">
            <a:extLst>
              <a:ext uri="{FF2B5EF4-FFF2-40B4-BE49-F238E27FC236}">
                <a16:creationId xmlns:a16="http://schemas.microsoft.com/office/drawing/2014/main" id="{5A5DFA7F-1306-4ACB-8A8B-C7C0C3D66A7D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681458" y="4275318"/>
            <a:ext cx="2907877" cy="0"/>
          </a:xfrm>
          <a:prstGeom prst="straightConnector1">
            <a:avLst/>
          </a:prstGeom>
          <a:ln w="28575" cap="flat" cmpd="sng" algn="ctr">
            <a:solidFill>
              <a:schemeClr val="bg1">
                <a:lumMod val="10000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Losange 76">
            <a:extLst>
              <a:ext uri="{FF2B5EF4-FFF2-40B4-BE49-F238E27FC236}">
                <a16:creationId xmlns:a16="http://schemas.microsoft.com/office/drawing/2014/main" id="{9E0F217B-4C48-49CE-BC03-65C911BC8E1D}"/>
              </a:ext>
            </a:extLst>
          </p:cNvPr>
          <p:cNvSpPr>
            <a:spLocks/>
          </p:cNvSpPr>
          <p:nvPr/>
        </p:nvSpPr>
        <p:spPr>
          <a:xfrm>
            <a:off x="1885047" y="4112783"/>
            <a:ext cx="325995" cy="325070"/>
          </a:xfrm>
          <a:prstGeom prst="diamond">
            <a:avLst/>
          </a:prstGeom>
          <a:gradFill>
            <a:gsLst>
              <a:gs pos="0">
                <a:srgbClr val="20CAFE"/>
              </a:gs>
              <a:gs pos="100000">
                <a:srgbClr val="D823F8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000" b="1" dirty="0"/>
          </a:p>
        </p:txBody>
      </p:sp>
      <p:sp>
        <p:nvSpPr>
          <p:cNvPr id="82" name="ZoneTexte 81">
            <a:extLst>
              <a:ext uri="{FF2B5EF4-FFF2-40B4-BE49-F238E27FC236}">
                <a16:creationId xmlns:a16="http://schemas.microsoft.com/office/drawing/2014/main" id="{36EB7C6A-F745-4274-85F5-86FDDE2EC9BA}"/>
              </a:ext>
            </a:extLst>
          </p:cNvPr>
          <p:cNvSpPr txBox="1">
            <a:spLocks/>
          </p:cNvSpPr>
          <p:nvPr/>
        </p:nvSpPr>
        <p:spPr>
          <a:xfrm>
            <a:off x="681458" y="4600388"/>
            <a:ext cx="2733172" cy="11079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6DBDFD"/>
                    </a:gs>
                    <a:gs pos="100000">
                      <a:srgbClr val="D156FA"/>
                    </a:gs>
                  </a:gsLst>
                  <a:lin ang="4800000" scaled="0"/>
                </a:gradFill>
                <a:effectLst/>
                <a:uLnTx/>
                <a:uFillTx/>
                <a:latin typeface="Montserrat"/>
                <a:ea typeface="+mn-ea"/>
                <a:cs typeface="+mn-cs"/>
              </a:rPr>
              <a:t>Dépôt de l’œuvre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1600" dirty="0">
              <a:solidFill>
                <a:schemeClr val="bg1"/>
              </a:solidFill>
              <a:latin typeface="Montserrat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600" dirty="0">
                <a:solidFill>
                  <a:schemeClr val="bg1"/>
                </a:solidFill>
                <a:latin typeface="Montserrat"/>
              </a:rPr>
              <a:t>Dépôt effectué sur la plateforme CMO.</a:t>
            </a:r>
            <a:endParaRPr kumimoji="0" lang="fr-FR" sz="16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</p:txBody>
      </p:sp>
      <p:sp>
        <p:nvSpPr>
          <p:cNvPr id="83" name="ZoneTexte 82">
            <a:extLst>
              <a:ext uri="{FF2B5EF4-FFF2-40B4-BE49-F238E27FC236}">
                <a16:creationId xmlns:a16="http://schemas.microsoft.com/office/drawing/2014/main" id="{2752FD60-9A52-4078-998A-E6E20DA00D74}"/>
              </a:ext>
            </a:extLst>
          </p:cNvPr>
          <p:cNvSpPr txBox="1">
            <a:spLocks/>
          </p:cNvSpPr>
          <p:nvPr/>
        </p:nvSpPr>
        <p:spPr>
          <a:xfrm>
            <a:off x="4251456" y="5282796"/>
            <a:ext cx="3686044" cy="135421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6DBDFD"/>
                    </a:gs>
                    <a:gs pos="100000">
                      <a:srgbClr val="D156FA"/>
                    </a:gs>
                  </a:gsLst>
                  <a:lin ang="4800000" scaled="0"/>
                </a:gradFill>
                <a:effectLst/>
                <a:uLnTx/>
                <a:uFillTx/>
                <a:latin typeface="Montserrat"/>
                <a:ea typeface="+mn-ea"/>
                <a:cs typeface="+mn-cs"/>
              </a:rPr>
              <a:t>Vérification par niveaux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1600" dirty="0">
              <a:solidFill>
                <a:schemeClr val="bg1"/>
              </a:solidFill>
              <a:latin typeface="Montserrat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600" dirty="0">
                <a:solidFill>
                  <a:schemeClr val="bg1"/>
                </a:solidFill>
                <a:latin typeface="Montserrat"/>
              </a:rPr>
              <a:t>Workflow de vérifications permettant d’augmenter sa note d’authenticité.</a:t>
            </a:r>
            <a:endParaRPr kumimoji="0" lang="fr-FR" sz="16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</p:txBody>
      </p:sp>
      <p:sp>
        <p:nvSpPr>
          <p:cNvPr id="84" name="ZoneTexte 83">
            <a:extLst>
              <a:ext uri="{FF2B5EF4-FFF2-40B4-BE49-F238E27FC236}">
                <a16:creationId xmlns:a16="http://schemas.microsoft.com/office/drawing/2014/main" id="{5B8B7EE1-B1D6-4860-85AA-A8AF4F2BEDFC}"/>
              </a:ext>
            </a:extLst>
          </p:cNvPr>
          <p:cNvSpPr txBox="1">
            <a:spLocks/>
          </p:cNvSpPr>
          <p:nvPr/>
        </p:nvSpPr>
        <p:spPr>
          <a:xfrm>
            <a:off x="8451374" y="4560474"/>
            <a:ext cx="2733172" cy="147732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6DBDFD"/>
                    </a:gs>
                    <a:gs pos="100000">
                      <a:srgbClr val="D156FA"/>
                    </a:gs>
                  </a:gsLst>
                  <a:lin ang="4800000" scaled="0"/>
                </a:gradFill>
                <a:effectLst/>
                <a:uLnTx/>
                <a:uFillTx/>
                <a:latin typeface="Montserrat"/>
                <a:ea typeface="+mn-ea"/>
                <a:cs typeface="+mn-cs"/>
              </a:rPr>
              <a:t>Validation de la certification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="1" dirty="0">
                <a:solidFill>
                  <a:schemeClr val="bg1"/>
                </a:solidFill>
                <a:latin typeface="Montserrat"/>
              </a:rPr>
              <a:t>&amp;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6DBDFD"/>
                    </a:gs>
                    <a:gs pos="100000">
                      <a:srgbClr val="D156FA"/>
                    </a:gs>
                  </a:gsLst>
                  <a:lin ang="4800000" scaled="0"/>
                </a:gradFill>
                <a:effectLst/>
                <a:uLnTx/>
                <a:uFillTx/>
                <a:latin typeface="Montserrat"/>
                <a:ea typeface="+mn-ea"/>
                <a:cs typeface="+mn-cs"/>
              </a:rPr>
              <a:t>Tokenisation de l’œuvre</a:t>
            </a:r>
            <a:endParaRPr kumimoji="0" lang="fr-FR" sz="16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B3B2BF14-D3A5-416D-8A2F-739B315748AF}"/>
              </a:ext>
            </a:extLst>
          </p:cNvPr>
          <p:cNvSpPr>
            <a:spLocks/>
          </p:cNvSpPr>
          <p:nvPr/>
        </p:nvSpPr>
        <p:spPr>
          <a:xfrm>
            <a:off x="3589335" y="3413947"/>
            <a:ext cx="5010286" cy="1722742"/>
          </a:xfrm>
          <a:prstGeom prst="roundRect">
            <a:avLst/>
          </a:prstGeom>
          <a:noFill/>
          <a:ln>
            <a:solidFill>
              <a:schemeClr val="bg1">
                <a:alpha val="72157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86" name="Connecteur droit avec flèche 85">
            <a:extLst>
              <a:ext uri="{FF2B5EF4-FFF2-40B4-BE49-F238E27FC236}">
                <a16:creationId xmlns:a16="http://schemas.microsoft.com/office/drawing/2014/main" id="{33FFBAC5-1525-4188-BF15-C92CF2030E47}"/>
              </a:ext>
            </a:extLst>
          </p:cNvPr>
          <p:cNvCxnSpPr>
            <a:cxnSpLocks/>
            <a:stCxn id="3" idx="3"/>
          </p:cNvCxnSpPr>
          <p:nvPr/>
        </p:nvCxnSpPr>
        <p:spPr>
          <a:xfrm>
            <a:off x="8599621" y="4275318"/>
            <a:ext cx="2436679" cy="0"/>
          </a:xfrm>
          <a:prstGeom prst="straightConnector1">
            <a:avLst/>
          </a:prstGeom>
          <a:ln w="28575" cap="flat" cmpd="sng" algn="ctr">
            <a:solidFill>
              <a:schemeClr val="bg1">
                <a:lumMod val="100000"/>
              </a:schemeClr>
            </a:solidFill>
            <a:prstDash val="solid"/>
            <a:miter lim="800000"/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Losange 79">
            <a:extLst>
              <a:ext uri="{FF2B5EF4-FFF2-40B4-BE49-F238E27FC236}">
                <a16:creationId xmlns:a16="http://schemas.microsoft.com/office/drawing/2014/main" id="{68731396-D107-47B0-99E4-CC26B235A23F}"/>
              </a:ext>
            </a:extLst>
          </p:cNvPr>
          <p:cNvSpPr>
            <a:spLocks/>
          </p:cNvSpPr>
          <p:nvPr/>
        </p:nvSpPr>
        <p:spPr>
          <a:xfrm>
            <a:off x="9654963" y="4112783"/>
            <a:ext cx="325995" cy="325070"/>
          </a:xfrm>
          <a:prstGeom prst="diamond">
            <a:avLst/>
          </a:prstGeom>
          <a:gradFill>
            <a:gsLst>
              <a:gs pos="0">
                <a:srgbClr val="20CAFE"/>
              </a:gs>
              <a:gs pos="100000">
                <a:srgbClr val="D823F8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000" b="1" dirty="0"/>
          </a:p>
        </p:txBody>
      </p:sp>
      <p:sp>
        <p:nvSpPr>
          <p:cNvPr id="88" name="Losange 87">
            <a:extLst>
              <a:ext uri="{FF2B5EF4-FFF2-40B4-BE49-F238E27FC236}">
                <a16:creationId xmlns:a16="http://schemas.microsoft.com/office/drawing/2014/main" id="{F4785ED0-C946-450D-A07A-09DFBA6F03A4}"/>
              </a:ext>
            </a:extLst>
          </p:cNvPr>
          <p:cNvSpPr>
            <a:spLocks/>
          </p:cNvSpPr>
          <p:nvPr/>
        </p:nvSpPr>
        <p:spPr>
          <a:xfrm>
            <a:off x="4121413" y="3810123"/>
            <a:ext cx="232497" cy="231837"/>
          </a:xfrm>
          <a:prstGeom prst="diamond">
            <a:avLst/>
          </a:prstGeom>
          <a:gradFill>
            <a:gsLst>
              <a:gs pos="0">
                <a:srgbClr val="20CAFE"/>
              </a:gs>
              <a:gs pos="100000">
                <a:srgbClr val="D823F8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000" b="1" dirty="0"/>
          </a:p>
        </p:txBody>
      </p:sp>
      <p:sp>
        <p:nvSpPr>
          <p:cNvPr id="89" name="ZoneTexte 88">
            <a:extLst>
              <a:ext uri="{FF2B5EF4-FFF2-40B4-BE49-F238E27FC236}">
                <a16:creationId xmlns:a16="http://schemas.microsoft.com/office/drawing/2014/main" id="{0C51F234-C6C9-4234-9382-D538BB6DD2A6}"/>
              </a:ext>
            </a:extLst>
          </p:cNvPr>
          <p:cNvSpPr txBox="1">
            <a:spLocks/>
          </p:cNvSpPr>
          <p:nvPr/>
        </p:nvSpPr>
        <p:spPr>
          <a:xfrm>
            <a:off x="3573191" y="4150806"/>
            <a:ext cx="1328941" cy="61555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6DBDFD"/>
                    </a:gs>
                    <a:gs pos="100000">
                      <a:srgbClr val="D156FA"/>
                    </a:gs>
                  </a:gsLst>
                  <a:lin ang="4800000" scaled="0"/>
                </a:gradFill>
                <a:effectLst/>
                <a:uLnTx/>
                <a:uFillTx/>
                <a:latin typeface="Montserrat"/>
                <a:ea typeface="+mn-ea"/>
                <a:cs typeface="+mn-cs"/>
              </a:rPr>
              <a:t>Niveau B1</a:t>
            </a:r>
            <a:endParaRPr kumimoji="0" lang="fr-FR" sz="11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050" dirty="0">
                <a:solidFill>
                  <a:schemeClr val="bg1"/>
                </a:solidFill>
                <a:latin typeface="Montserrat"/>
              </a:rPr>
              <a:t>Tokenisation du hash de l’œuvre.</a:t>
            </a:r>
            <a:endParaRPr kumimoji="0" lang="fr-FR" sz="110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6DBDFD"/>
                  </a:gs>
                  <a:gs pos="100000">
                    <a:srgbClr val="D156FA"/>
                  </a:gs>
                </a:gsLst>
                <a:lin ang="4800000" scaled="0"/>
              </a:gradFill>
              <a:effectLst/>
              <a:uLnTx/>
              <a:uFillTx/>
              <a:latin typeface="Montserrat"/>
              <a:ea typeface="+mn-ea"/>
              <a:cs typeface="+mn-cs"/>
            </a:endParaRPr>
          </a:p>
        </p:txBody>
      </p:sp>
      <p:sp>
        <p:nvSpPr>
          <p:cNvPr id="90" name="Losange 89">
            <a:extLst>
              <a:ext uri="{FF2B5EF4-FFF2-40B4-BE49-F238E27FC236}">
                <a16:creationId xmlns:a16="http://schemas.microsoft.com/office/drawing/2014/main" id="{9767FF8A-3D2D-40A0-9BFA-EB84C2E04FDA}"/>
              </a:ext>
            </a:extLst>
          </p:cNvPr>
          <p:cNvSpPr>
            <a:spLocks/>
          </p:cNvSpPr>
          <p:nvPr/>
        </p:nvSpPr>
        <p:spPr>
          <a:xfrm>
            <a:off x="5360157" y="3807631"/>
            <a:ext cx="232497" cy="231837"/>
          </a:xfrm>
          <a:prstGeom prst="diamond">
            <a:avLst/>
          </a:prstGeom>
          <a:gradFill>
            <a:gsLst>
              <a:gs pos="0">
                <a:srgbClr val="20CAFE"/>
              </a:gs>
              <a:gs pos="100000">
                <a:srgbClr val="D823F8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000" b="1" dirty="0"/>
          </a:p>
        </p:txBody>
      </p:sp>
      <p:sp>
        <p:nvSpPr>
          <p:cNvPr id="91" name="ZoneTexte 90">
            <a:extLst>
              <a:ext uri="{FF2B5EF4-FFF2-40B4-BE49-F238E27FC236}">
                <a16:creationId xmlns:a16="http://schemas.microsoft.com/office/drawing/2014/main" id="{4667E000-0F07-44F1-8D3E-6C38E477A9C7}"/>
              </a:ext>
            </a:extLst>
          </p:cNvPr>
          <p:cNvSpPr txBox="1">
            <a:spLocks/>
          </p:cNvSpPr>
          <p:nvPr/>
        </p:nvSpPr>
        <p:spPr>
          <a:xfrm>
            <a:off x="4811935" y="4150806"/>
            <a:ext cx="1328941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6DBDFD"/>
                    </a:gs>
                    <a:gs pos="100000">
                      <a:srgbClr val="D156FA"/>
                    </a:gs>
                  </a:gsLst>
                  <a:lin ang="4800000" scaled="0"/>
                </a:gradFill>
                <a:effectLst/>
                <a:uLnTx/>
                <a:uFillTx/>
                <a:latin typeface="Montserrat"/>
                <a:ea typeface="+mn-ea"/>
                <a:cs typeface="+mn-cs"/>
              </a:rPr>
              <a:t>Niveau B2</a:t>
            </a:r>
          </a:p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fr-FR" sz="1050" u="sng" dirty="0">
                <a:solidFill>
                  <a:schemeClr val="bg1"/>
                </a:solidFill>
                <a:latin typeface="Montserrat"/>
              </a:rPr>
              <a:t>Vérification par</a:t>
            </a:r>
            <a:r>
              <a:rPr lang="fr-FR" sz="1050" dirty="0">
                <a:solidFill>
                  <a:schemeClr val="bg1"/>
                </a:solidFill>
                <a:latin typeface="Montserrat"/>
              </a:rPr>
              <a:t> :</a:t>
            </a:r>
          </a:p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fr-FR" sz="1050" dirty="0">
                <a:solidFill>
                  <a:schemeClr val="bg1"/>
                </a:solidFill>
                <a:latin typeface="Montserrat"/>
              </a:rPr>
              <a:t>IA de vérification</a:t>
            </a:r>
          </a:p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fr-FR" sz="1050" dirty="0">
                <a:solidFill>
                  <a:schemeClr val="bg1"/>
                </a:solidFill>
                <a:latin typeface="Montserrat"/>
              </a:rPr>
              <a:t>&amp; </a:t>
            </a:r>
            <a:r>
              <a:rPr kumimoji="0" lang="fr-FR" sz="105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t>Communauté d’utilisateurs.</a:t>
            </a:r>
            <a:endParaRPr kumimoji="0" lang="fr-FR" sz="110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6DBDFD"/>
                  </a:gs>
                  <a:gs pos="100000">
                    <a:srgbClr val="D156FA"/>
                  </a:gs>
                </a:gsLst>
                <a:lin ang="4800000" scaled="0"/>
              </a:gradFill>
              <a:effectLst/>
              <a:uLnTx/>
              <a:uFillTx/>
              <a:latin typeface="Montserrat"/>
              <a:ea typeface="+mn-ea"/>
              <a:cs typeface="+mn-cs"/>
            </a:endParaRPr>
          </a:p>
        </p:txBody>
      </p:sp>
      <p:sp>
        <p:nvSpPr>
          <p:cNvPr id="94" name="ZoneTexte 93">
            <a:extLst>
              <a:ext uri="{FF2B5EF4-FFF2-40B4-BE49-F238E27FC236}">
                <a16:creationId xmlns:a16="http://schemas.microsoft.com/office/drawing/2014/main" id="{2CE59C06-8386-425A-8E34-3111D578D01F}"/>
              </a:ext>
            </a:extLst>
          </p:cNvPr>
          <p:cNvSpPr txBox="1">
            <a:spLocks/>
          </p:cNvSpPr>
          <p:nvPr/>
        </p:nvSpPr>
        <p:spPr>
          <a:xfrm>
            <a:off x="6050680" y="4150806"/>
            <a:ext cx="1328941" cy="6001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6DBDFD"/>
                    </a:gs>
                    <a:gs pos="100000">
                      <a:srgbClr val="D156FA"/>
                    </a:gs>
                  </a:gsLst>
                  <a:lin ang="4800000" scaled="0"/>
                </a:gradFill>
                <a:effectLst/>
                <a:uLnTx/>
                <a:uFillTx/>
                <a:latin typeface="Montserrat"/>
                <a:ea typeface="+mn-ea"/>
                <a:cs typeface="+mn-cs"/>
              </a:rPr>
              <a:t>Niveau B3</a:t>
            </a:r>
          </a:p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fr-FR" sz="1050" dirty="0">
                <a:solidFill>
                  <a:schemeClr val="bg1"/>
                </a:solidFill>
                <a:latin typeface="Montserrat"/>
              </a:rPr>
              <a:t>Vérification par des experts.</a:t>
            </a:r>
            <a:endParaRPr kumimoji="0" lang="fr-FR" sz="1100" i="0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6DBDFD"/>
                  </a:gs>
                  <a:gs pos="100000">
                    <a:srgbClr val="D156FA"/>
                  </a:gs>
                </a:gsLst>
                <a:lin ang="4800000" scaled="0"/>
              </a:gradFill>
              <a:effectLst/>
              <a:uLnTx/>
              <a:uFillTx/>
              <a:latin typeface="Montserrat"/>
              <a:ea typeface="+mn-ea"/>
              <a:cs typeface="+mn-cs"/>
            </a:endParaRPr>
          </a:p>
        </p:txBody>
      </p:sp>
      <p:sp>
        <p:nvSpPr>
          <p:cNvPr id="95" name="ZoneTexte 94">
            <a:extLst>
              <a:ext uri="{FF2B5EF4-FFF2-40B4-BE49-F238E27FC236}">
                <a16:creationId xmlns:a16="http://schemas.microsoft.com/office/drawing/2014/main" id="{712120C5-DBF8-4461-8BED-A88986568951}"/>
              </a:ext>
            </a:extLst>
          </p:cNvPr>
          <p:cNvSpPr txBox="1">
            <a:spLocks/>
          </p:cNvSpPr>
          <p:nvPr/>
        </p:nvSpPr>
        <p:spPr>
          <a:xfrm>
            <a:off x="7289424" y="4137771"/>
            <a:ext cx="1328941" cy="76174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6DBDFD"/>
                    </a:gs>
                    <a:gs pos="100000">
                      <a:srgbClr val="D156FA"/>
                    </a:gs>
                  </a:gsLst>
                  <a:lin ang="4800000" scaled="0"/>
                </a:gradFill>
                <a:effectLst/>
                <a:uLnTx/>
                <a:uFillTx/>
                <a:latin typeface="Montserrat"/>
                <a:ea typeface="+mn-ea"/>
                <a:cs typeface="+mn-cs"/>
              </a:rPr>
              <a:t>Niveau B4</a:t>
            </a:r>
          </a:p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fr-FR" sz="1050" dirty="0">
                <a:solidFill>
                  <a:schemeClr val="bg1"/>
                </a:solidFill>
                <a:latin typeface="Montserrat"/>
              </a:rPr>
              <a:t>Soutenance devant des experts.</a:t>
            </a:r>
            <a:endParaRPr kumimoji="0" lang="fr-FR" sz="1100" i="0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6DBDFD"/>
                  </a:gs>
                  <a:gs pos="100000">
                    <a:srgbClr val="D156FA"/>
                  </a:gs>
                </a:gsLst>
                <a:lin ang="4800000" scaled="0"/>
              </a:gradFill>
              <a:effectLst/>
              <a:uLnTx/>
              <a:uFillTx/>
              <a:latin typeface="Montserrat"/>
              <a:ea typeface="+mn-ea"/>
              <a:cs typeface="+mn-cs"/>
            </a:endParaRPr>
          </a:p>
        </p:txBody>
      </p:sp>
      <p:sp>
        <p:nvSpPr>
          <p:cNvPr id="96" name="Losange 95">
            <a:extLst>
              <a:ext uri="{FF2B5EF4-FFF2-40B4-BE49-F238E27FC236}">
                <a16:creationId xmlns:a16="http://schemas.microsoft.com/office/drawing/2014/main" id="{C6B61612-7296-4FA2-BE34-728E3A8DEF14}"/>
              </a:ext>
            </a:extLst>
          </p:cNvPr>
          <p:cNvSpPr>
            <a:spLocks/>
          </p:cNvSpPr>
          <p:nvPr/>
        </p:nvSpPr>
        <p:spPr>
          <a:xfrm>
            <a:off x="6598902" y="3807631"/>
            <a:ext cx="232497" cy="231837"/>
          </a:xfrm>
          <a:prstGeom prst="diamond">
            <a:avLst/>
          </a:prstGeom>
          <a:gradFill>
            <a:gsLst>
              <a:gs pos="0">
                <a:srgbClr val="20CAFE"/>
              </a:gs>
              <a:gs pos="100000">
                <a:srgbClr val="D823F8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000" b="1" dirty="0"/>
          </a:p>
        </p:txBody>
      </p:sp>
      <p:sp>
        <p:nvSpPr>
          <p:cNvPr id="97" name="Losange 96">
            <a:extLst>
              <a:ext uri="{FF2B5EF4-FFF2-40B4-BE49-F238E27FC236}">
                <a16:creationId xmlns:a16="http://schemas.microsoft.com/office/drawing/2014/main" id="{06F1ECD5-5B24-403E-8951-B4C41707F9AC}"/>
              </a:ext>
            </a:extLst>
          </p:cNvPr>
          <p:cNvSpPr>
            <a:spLocks/>
          </p:cNvSpPr>
          <p:nvPr/>
        </p:nvSpPr>
        <p:spPr>
          <a:xfrm>
            <a:off x="7837646" y="3807631"/>
            <a:ext cx="232497" cy="231837"/>
          </a:xfrm>
          <a:prstGeom prst="diamond">
            <a:avLst/>
          </a:prstGeom>
          <a:gradFill>
            <a:gsLst>
              <a:gs pos="0">
                <a:srgbClr val="20CAFE"/>
              </a:gs>
              <a:gs pos="100000">
                <a:srgbClr val="D823F8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000" b="1" dirty="0"/>
          </a:p>
        </p:txBody>
      </p:sp>
      <p:cxnSp>
        <p:nvCxnSpPr>
          <p:cNvPr id="98" name="Connecteur droit avec flèche 97">
            <a:extLst>
              <a:ext uri="{FF2B5EF4-FFF2-40B4-BE49-F238E27FC236}">
                <a16:creationId xmlns:a16="http://schemas.microsoft.com/office/drawing/2014/main" id="{EA78BA7F-7123-4AFB-A2A1-2A3C269EE51D}"/>
              </a:ext>
            </a:extLst>
          </p:cNvPr>
          <p:cNvCxnSpPr>
            <a:cxnSpLocks/>
            <a:stCxn id="88" idx="3"/>
            <a:endCxn id="90" idx="1"/>
          </p:cNvCxnSpPr>
          <p:nvPr/>
        </p:nvCxnSpPr>
        <p:spPr>
          <a:xfrm flipV="1">
            <a:off x="4353910" y="3923550"/>
            <a:ext cx="1006247" cy="2492"/>
          </a:xfrm>
          <a:prstGeom prst="straightConnector1">
            <a:avLst/>
          </a:prstGeom>
          <a:ln w="9525" cap="flat" cmpd="sng" algn="ctr">
            <a:solidFill>
              <a:schemeClr val="bg1">
                <a:lumMod val="100000"/>
              </a:schemeClr>
            </a:solidFill>
            <a:prstDash val="solid"/>
            <a:miter lim="800000"/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Connecteur droit avec flèche 100">
            <a:extLst>
              <a:ext uri="{FF2B5EF4-FFF2-40B4-BE49-F238E27FC236}">
                <a16:creationId xmlns:a16="http://schemas.microsoft.com/office/drawing/2014/main" id="{496B0188-2903-4E3D-883B-EB93F0B5041E}"/>
              </a:ext>
            </a:extLst>
          </p:cNvPr>
          <p:cNvCxnSpPr>
            <a:cxnSpLocks/>
            <a:stCxn id="90" idx="3"/>
            <a:endCxn id="96" idx="1"/>
          </p:cNvCxnSpPr>
          <p:nvPr/>
        </p:nvCxnSpPr>
        <p:spPr>
          <a:xfrm>
            <a:off x="5592654" y="3923550"/>
            <a:ext cx="1006248" cy="0"/>
          </a:xfrm>
          <a:prstGeom prst="straightConnector1">
            <a:avLst/>
          </a:prstGeom>
          <a:ln w="9525" cap="flat" cmpd="sng" algn="ctr">
            <a:solidFill>
              <a:schemeClr val="bg1">
                <a:lumMod val="100000"/>
              </a:schemeClr>
            </a:solidFill>
            <a:prstDash val="solid"/>
            <a:miter lim="800000"/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necteur droit avec flèche 103">
            <a:extLst>
              <a:ext uri="{FF2B5EF4-FFF2-40B4-BE49-F238E27FC236}">
                <a16:creationId xmlns:a16="http://schemas.microsoft.com/office/drawing/2014/main" id="{48CB0D83-D358-4D08-AF63-7678EA79344C}"/>
              </a:ext>
            </a:extLst>
          </p:cNvPr>
          <p:cNvCxnSpPr>
            <a:cxnSpLocks/>
            <a:stCxn id="96" idx="3"/>
            <a:endCxn id="97" idx="1"/>
          </p:cNvCxnSpPr>
          <p:nvPr/>
        </p:nvCxnSpPr>
        <p:spPr>
          <a:xfrm>
            <a:off x="6831399" y="3923550"/>
            <a:ext cx="1006247" cy="0"/>
          </a:xfrm>
          <a:prstGeom prst="straightConnector1">
            <a:avLst/>
          </a:prstGeom>
          <a:ln w="9525" cap="flat" cmpd="sng" algn="ctr">
            <a:solidFill>
              <a:schemeClr val="bg1">
                <a:lumMod val="100000"/>
              </a:schemeClr>
            </a:solidFill>
            <a:prstDash val="solid"/>
            <a:miter lim="800000"/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70630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2411">
              <a:srgbClr val="323232"/>
            </a:gs>
            <a:gs pos="67000">
              <a:srgbClr val="212121"/>
            </a:gs>
            <a:gs pos="0">
              <a:schemeClr val="tx1"/>
            </a:gs>
            <a:gs pos="100000">
              <a:srgbClr val="3A3A3A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1">
            <a:extLst>
              <a:ext uri="{FF2B5EF4-FFF2-40B4-BE49-F238E27FC236}">
                <a16:creationId xmlns:a16="http://schemas.microsoft.com/office/drawing/2014/main" id="{F50A4044-8910-4D6B-8076-D5AC9E427B6E}"/>
              </a:ext>
            </a:extLst>
          </p:cNvPr>
          <p:cNvGrpSpPr>
            <a:grpSpLocks/>
          </p:cNvGrpSpPr>
          <p:nvPr/>
        </p:nvGrpSpPr>
        <p:grpSpPr>
          <a:xfrm>
            <a:off x="1479132" y="2607415"/>
            <a:ext cx="9233733" cy="1223087"/>
            <a:chOff x="1479132" y="2505670"/>
            <a:chExt cx="9233733" cy="1223087"/>
          </a:xfrm>
        </p:grpSpPr>
        <p:sp>
          <p:nvSpPr>
            <p:cNvPr id="53" name="ZoneTexte 52">
              <a:extLst>
                <a:ext uri="{FF2B5EF4-FFF2-40B4-BE49-F238E27FC236}">
                  <a16:creationId xmlns:a16="http://schemas.microsoft.com/office/drawing/2014/main" id="{B5B2CE76-2FF7-4F33-9D37-0E3296900198}"/>
                </a:ext>
              </a:extLst>
            </p:cNvPr>
            <p:cNvSpPr txBox="1">
              <a:spLocks/>
            </p:cNvSpPr>
            <p:nvPr/>
          </p:nvSpPr>
          <p:spPr>
            <a:xfrm>
              <a:off x="2873653" y="2505670"/>
              <a:ext cx="6444693" cy="92333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54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6DBDFD"/>
                      </a:gs>
                      <a:gs pos="100000">
                        <a:srgbClr val="D156FA"/>
                      </a:gs>
                    </a:gsLst>
                    <a:lin ang="4800000" scaled="0"/>
                  </a:gradFill>
                  <a:effectLst/>
                  <a:uLnTx/>
                  <a:uFillTx/>
                  <a:latin typeface="Montserrat"/>
                  <a:ea typeface="+mn-ea"/>
                  <a:cs typeface="+mn-cs"/>
                </a:rPr>
                <a:t>Projet CMO – V1</a:t>
              </a:r>
            </a:p>
          </p:txBody>
        </p:sp>
        <p:sp>
          <p:nvSpPr>
            <p:cNvPr id="54" name="Titre 4">
              <a:extLst>
                <a:ext uri="{FF2B5EF4-FFF2-40B4-BE49-F238E27FC236}">
                  <a16:creationId xmlns:a16="http://schemas.microsoft.com/office/drawing/2014/main" id="{6C96EB67-F91A-46DE-B8FA-C194638B0B2B}"/>
                </a:ext>
              </a:extLst>
            </p:cNvPr>
            <p:cNvSpPr txBox="1">
              <a:spLocks/>
            </p:cNvSpPr>
            <p:nvPr/>
          </p:nvSpPr>
          <p:spPr>
            <a:xfrm>
              <a:off x="1479132" y="3359425"/>
              <a:ext cx="9233733" cy="369332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fr-FR" sz="2000" dirty="0">
                  <a:solidFill>
                    <a:schemeClr val="bg1">
                      <a:lumMod val="75000"/>
                    </a:schemeClr>
                  </a:solidFill>
                  <a:latin typeface="Abadi" panose="020B0604020104020204" pitchFamily="34" charset="0"/>
                </a:rPr>
                <a:t>CMO – Votre capital créatif protégé.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269032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2411">
              <a:srgbClr val="323232"/>
            </a:gs>
            <a:gs pos="67000">
              <a:srgbClr val="212121"/>
            </a:gs>
            <a:gs pos="0">
              <a:schemeClr val="tx1"/>
            </a:gs>
            <a:gs pos="100000">
              <a:srgbClr val="3A3A3A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re 4">
            <a:extLst>
              <a:ext uri="{FF2B5EF4-FFF2-40B4-BE49-F238E27FC236}">
                <a16:creationId xmlns:a16="http://schemas.microsoft.com/office/drawing/2014/main" id="{95613259-0233-480D-96F6-53EF43417140}"/>
              </a:ext>
            </a:extLst>
          </p:cNvPr>
          <p:cNvSpPr txBox="1">
            <a:spLocks/>
          </p:cNvSpPr>
          <p:nvPr/>
        </p:nvSpPr>
        <p:spPr>
          <a:xfrm>
            <a:off x="510768" y="355582"/>
            <a:ext cx="9233733" cy="590931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3600" b="1" dirty="0">
                <a:solidFill>
                  <a:schemeClr val="bg1"/>
                </a:solidFill>
                <a:latin typeface="Abadi" panose="020B0604020104020204" pitchFamily="34" charset="0"/>
              </a:rPr>
              <a:t>Business Model Canvas V1 – Présentation</a:t>
            </a:r>
          </a:p>
        </p:txBody>
      </p:sp>
      <p:pic>
        <p:nvPicPr>
          <p:cNvPr id="26" name="Image 25" descr="Une image contenant texte&#10;&#10;Description générée automatiquement">
            <a:extLst>
              <a:ext uri="{FF2B5EF4-FFF2-40B4-BE49-F238E27FC236}">
                <a16:creationId xmlns:a16="http://schemas.microsoft.com/office/drawing/2014/main" id="{8BA73248-A687-49D7-B203-4B178AB82F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7" t="7623" r="52099" b="9750"/>
          <a:stretch/>
        </p:blipFill>
        <p:spPr>
          <a:xfrm>
            <a:off x="1574800" y="1149730"/>
            <a:ext cx="8483600" cy="5352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8053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2411">
              <a:srgbClr val="323232"/>
            </a:gs>
            <a:gs pos="67000">
              <a:srgbClr val="212121"/>
            </a:gs>
            <a:gs pos="0">
              <a:schemeClr val="tx1"/>
            </a:gs>
            <a:gs pos="100000">
              <a:srgbClr val="3A3A3A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re 4">
            <a:extLst>
              <a:ext uri="{FF2B5EF4-FFF2-40B4-BE49-F238E27FC236}">
                <a16:creationId xmlns:a16="http://schemas.microsoft.com/office/drawing/2014/main" id="{95613259-0233-480D-96F6-53EF43417140}"/>
              </a:ext>
            </a:extLst>
          </p:cNvPr>
          <p:cNvSpPr txBox="1">
            <a:spLocks/>
          </p:cNvSpPr>
          <p:nvPr/>
        </p:nvSpPr>
        <p:spPr>
          <a:xfrm>
            <a:off x="510768" y="355582"/>
            <a:ext cx="8277631" cy="590931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3600" b="1" dirty="0">
                <a:solidFill>
                  <a:schemeClr val="bg1"/>
                </a:solidFill>
                <a:latin typeface="Abadi" panose="020B0604020104020204" pitchFamily="34" charset="0"/>
              </a:rPr>
              <a:t>Business Model Canvas V1 – Feedback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DE0E9FB-D971-4D26-A607-61C7BD5F47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53" t="7246" r="1373" b="1192"/>
          <a:stretch/>
        </p:blipFill>
        <p:spPr>
          <a:xfrm>
            <a:off x="3517900" y="1632919"/>
            <a:ext cx="5149850" cy="4869499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A49AE62F-FCA9-453E-81EF-B19E9A1D99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0353" y="260106"/>
            <a:ext cx="2863652" cy="1372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9693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2411">
              <a:srgbClr val="323232"/>
            </a:gs>
            <a:gs pos="67000">
              <a:srgbClr val="212121"/>
            </a:gs>
            <a:gs pos="0">
              <a:schemeClr val="tx1"/>
            </a:gs>
            <a:gs pos="100000">
              <a:srgbClr val="3A3A3A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1">
            <a:extLst>
              <a:ext uri="{FF2B5EF4-FFF2-40B4-BE49-F238E27FC236}">
                <a16:creationId xmlns:a16="http://schemas.microsoft.com/office/drawing/2014/main" id="{F50A4044-8910-4D6B-8076-D5AC9E427B6E}"/>
              </a:ext>
            </a:extLst>
          </p:cNvPr>
          <p:cNvGrpSpPr>
            <a:grpSpLocks/>
          </p:cNvGrpSpPr>
          <p:nvPr/>
        </p:nvGrpSpPr>
        <p:grpSpPr>
          <a:xfrm>
            <a:off x="1479132" y="2607415"/>
            <a:ext cx="9233733" cy="1223087"/>
            <a:chOff x="1479132" y="2505670"/>
            <a:chExt cx="9233733" cy="1223087"/>
          </a:xfrm>
        </p:grpSpPr>
        <p:sp>
          <p:nvSpPr>
            <p:cNvPr id="53" name="ZoneTexte 52">
              <a:extLst>
                <a:ext uri="{FF2B5EF4-FFF2-40B4-BE49-F238E27FC236}">
                  <a16:creationId xmlns:a16="http://schemas.microsoft.com/office/drawing/2014/main" id="{B5B2CE76-2FF7-4F33-9D37-0E3296900198}"/>
                </a:ext>
              </a:extLst>
            </p:cNvPr>
            <p:cNvSpPr txBox="1">
              <a:spLocks/>
            </p:cNvSpPr>
            <p:nvPr/>
          </p:nvSpPr>
          <p:spPr>
            <a:xfrm>
              <a:off x="2873653" y="2505670"/>
              <a:ext cx="6444693" cy="92333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54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6DBDFD"/>
                      </a:gs>
                      <a:gs pos="100000">
                        <a:srgbClr val="D156FA"/>
                      </a:gs>
                    </a:gsLst>
                    <a:lin ang="4800000" scaled="0"/>
                  </a:gradFill>
                  <a:effectLst/>
                  <a:uLnTx/>
                  <a:uFillTx/>
                  <a:latin typeface="Montserrat"/>
                  <a:ea typeface="+mn-ea"/>
                  <a:cs typeface="+mn-cs"/>
                </a:rPr>
                <a:t>Projet CMO – V2</a:t>
              </a:r>
            </a:p>
          </p:txBody>
        </p:sp>
        <p:sp>
          <p:nvSpPr>
            <p:cNvPr id="54" name="Titre 4">
              <a:extLst>
                <a:ext uri="{FF2B5EF4-FFF2-40B4-BE49-F238E27FC236}">
                  <a16:creationId xmlns:a16="http://schemas.microsoft.com/office/drawing/2014/main" id="{6C96EB67-F91A-46DE-B8FA-C194638B0B2B}"/>
                </a:ext>
              </a:extLst>
            </p:cNvPr>
            <p:cNvSpPr txBox="1">
              <a:spLocks/>
            </p:cNvSpPr>
            <p:nvPr/>
          </p:nvSpPr>
          <p:spPr>
            <a:xfrm>
              <a:off x="1479132" y="3359425"/>
              <a:ext cx="9233733" cy="369332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fr-FR" sz="2000" dirty="0">
                  <a:solidFill>
                    <a:schemeClr val="bg1">
                      <a:lumMod val="75000"/>
                    </a:schemeClr>
                  </a:solidFill>
                  <a:latin typeface="Abadi" panose="020B0604020104020204" pitchFamily="34" charset="0"/>
                </a:rPr>
                <a:t>CMO – Votre capital créatif protégé.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949891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2411">
              <a:srgbClr val="323232"/>
            </a:gs>
            <a:gs pos="67000">
              <a:srgbClr val="212121"/>
            </a:gs>
            <a:gs pos="0">
              <a:schemeClr val="tx1"/>
            </a:gs>
            <a:gs pos="100000">
              <a:srgbClr val="3A3A3A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e 47">
            <a:extLst>
              <a:ext uri="{FF2B5EF4-FFF2-40B4-BE49-F238E27FC236}">
                <a16:creationId xmlns:a16="http://schemas.microsoft.com/office/drawing/2014/main" id="{9D6C52C3-FA61-4080-876C-47527F6CFA29}"/>
              </a:ext>
            </a:extLst>
          </p:cNvPr>
          <p:cNvGrpSpPr/>
          <p:nvPr/>
        </p:nvGrpSpPr>
        <p:grpSpPr>
          <a:xfrm>
            <a:off x="7413741" y="1767196"/>
            <a:ext cx="3387814" cy="3378200"/>
            <a:chOff x="7918711" y="1739900"/>
            <a:chExt cx="3387814" cy="3378200"/>
          </a:xfrm>
        </p:grpSpPr>
        <p:sp>
          <p:nvSpPr>
            <p:cNvPr id="28" name="Ellipse 27">
              <a:extLst>
                <a:ext uri="{FF2B5EF4-FFF2-40B4-BE49-F238E27FC236}">
                  <a16:creationId xmlns:a16="http://schemas.microsoft.com/office/drawing/2014/main" id="{CACE7F8C-DF70-4514-B999-D035C5A5DF80}"/>
                </a:ext>
              </a:extLst>
            </p:cNvPr>
            <p:cNvSpPr/>
            <p:nvPr/>
          </p:nvSpPr>
          <p:spPr>
            <a:xfrm>
              <a:off x="7918711" y="1739900"/>
              <a:ext cx="3387814" cy="3378200"/>
            </a:xfrm>
            <a:prstGeom prst="ellipse">
              <a:avLst/>
            </a:prstGeom>
            <a:gradFill>
              <a:gsLst>
                <a:gs pos="0">
                  <a:srgbClr val="20CAFE"/>
                </a:gs>
                <a:gs pos="100000">
                  <a:srgbClr val="D823F8"/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F0D744EF-1711-4CDF-AA19-EC5A808FB59C}"/>
                </a:ext>
              </a:extLst>
            </p:cNvPr>
            <p:cNvSpPr>
              <a:spLocks/>
            </p:cNvSpPr>
            <p:nvPr/>
          </p:nvSpPr>
          <p:spPr>
            <a:xfrm>
              <a:off x="8058808" y="1879600"/>
              <a:ext cx="3107618" cy="3098800"/>
            </a:xfrm>
            <a:prstGeom prst="ellipse">
              <a:avLst/>
            </a:prstGeom>
            <a:solidFill>
              <a:schemeClr val="bg1"/>
            </a:solidFill>
            <a:ln w="158750">
              <a:noFill/>
            </a:ln>
            <a:effectLst>
              <a:outerShdw blurRad="635000" sx="102000" sy="102000" algn="ctr" rotWithShape="0">
                <a:srgbClr val="00758E">
                  <a:alpha val="3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35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/>
                <a:ea typeface="+mn-ea"/>
                <a:cs typeface="+mn-cs"/>
              </a:endParaRPr>
            </a:p>
          </p:txBody>
        </p:sp>
        <p:grpSp>
          <p:nvGrpSpPr>
            <p:cNvPr id="7" name="Group 38">
              <a:extLst>
                <a:ext uri="{FF2B5EF4-FFF2-40B4-BE49-F238E27FC236}">
                  <a16:creationId xmlns:a16="http://schemas.microsoft.com/office/drawing/2014/main" id="{33674995-7B58-4E16-9612-EDF250E4E630}"/>
                </a:ext>
              </a:extLst>
            </p:cNvPr>
            <p:cNvGrpSpPr/>
            <p:nvPr/>
          </p:nvGrpSpPr>
          <p:grpSpPr>
            <a:xfrm>
              <a:off x="8163295" y="1987562"/>
              <a:ext cx="2881067" cy="2881068"/>
              <a:chOff x="6444105" y="1093154"/>
              <a:chExt cx="4241991" cy="4241991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BFC45ABD-07CF-4140-84BB-CEE4BD5BD6D7}"/>
                  </a:ext>
                </a:extLst>
              </p:cNvPr>
              <p:cNvSpPr/>
              <p:nvPr/>
            </p:nvSpPr>
            <p:spPr>
              <a:xfrm>
                <a:off x="8542241" y="1571548"/>
                <a:ext cx="45719" cy="1617635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351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ontserrat"/>
                  <a:ea typeface="+mn-ea"/>
                  <a:cs typeface="+mn-cs"/>
                </a:endParaRPr>
              </a:p>
            </p:txBody>
          </p:sp>
          <p:sp>
            <p:nvSpPr>
              <p:cNvPr id="26" name="Oval 37">
                <a:extLst>
                  <a:ext uri="{FF2B5EF4-FFF2-40B4-BE49-F238E27FC236}">
                    <a16:creationId xmlns:a16="http://schemas.microsoft.com/office/drawing/2014/main" id="{9085AF94-EDE6-472A-95E2-28AAB0AD8151}"/>
                  </a:ext>
                </a:extLst>
              </p:cNvPr>
              <p:cNvSpPr/>
              <p:nvPr/>
            </p:nvSpPr>
            <p:spPr>
              <a:xfrm>
                <a:off x="6444105" y="1093154"/>
                <a:ext cx="4241991" cy="4241991"/>
              </a:xfrm>
              <a:prstGeom prst="ellipse">
                <a:avLst/>
              </a:prstGeom>
              <a:noFill/>
              <a:ln w="1587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351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ontserrat"/>
                  <a:ea typeface="+mn-ea"/>
                  <a:cs typeface="+mn-cs"/>
                </a:endParaRPr>
              </a:p>
            </p:txBody>
          </p:sp>
        </p:grpSp>
        <p:grpSp>
          <p:nvGrpSpPr>
            <p:cNvPr id="8" name="Group 31">
              <a:extLst>
                <a:ext uri="{FF2B5EF4-FFF2-40B4-BE49-F238E27FC236}">
                  <a16:creationId xmlns:a16="http://schemas.microsoft.com/office/drawing/2014/main" id="{71F25E8C-2FE2-47E9-804F-BBBC9FDECDBA}"/>
                </a:ext>
              </a:extLst>
            </p:cNvPr>
            <p:cNvGrpSpPr/>
            <p:nvPr/>
          </p:nvGrpSpPr>
          <p:grpSpPr>
            <a:xfrm>
              <a:off x="8336447" y="2164695"/>
              <a:ext cx="2542545" cy="2520512"/>
              <a:chOff x="6643140" y="1335819"/>
              <a:chExt cx="3743561" cy="3711119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4512F8ED-355F-4921-A02E-260FFFB2E5EF}"/>
                  </a:ext>
                </a:extLst>
              </p:cNvPr>
              <p:cNvSpPr/>
              <p:nvPr/>
            </p:nvSpPr>
            <p:spPr>
              <a:xfrm>
                <a:off x="8486560" y="1335819"/>
                <a:ext cx="56720" cy="35916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351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ontserrat"/>
                  <a:ea typeface="+mn-ea"/>
                  <a:cs typeface="+mn-cs"/>
                </a:endParaRP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934D83CA-5B76-4D56-A42F-B442ADAFF687}"/>
                  </a:ext>
                </a:extLst>
              </p:cNvPr>
              <p:cNvSpPr/>
              <p:nvPr/>
            </p:nvSpPr>
            <p:spPr>
              <a:xfrm>
                <a:off x="8486560" y="4687772"/>
                <a:ext cx="56720" cy="35916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351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ontserrat"/>
                  <a:ea typeface="+mn-ea"/>
                  <a:cs typeface="+mn-cs"/>
                </a:endParaRPr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3A4D1A38-822C-43B0-9A0F-DF6AD42B52D6}"/>
                  </a:ext>
                </a:extLst>
              </p:cNvPr>
              <p:cNvSpPr/>
              <p:nvPr/>
            </p:nvSpPr>
            <p:spPr>
              <a:xfrm rot="5400000">
                <a:off x="10178758" y="3028017"/>
                <a:ext cx="56720" cy="35916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351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ontserrat"/>
                  <a:ea typeface="+mn-ea"/>
                  <a:cs typeface="+mn-cs"/>
                </a:endParaRPr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E97B11B2-2402-46AA-BF61-E7892F05649A}"/>
                  </a:ext>
                </a:extLst>
              </p:cNvPr>
              <p:cNvSpPr/>
              <p:nvPr/>
            </p:nvSpPr>
            <p:spPr>
              <a:xfrm rot="5400000">
                <a:off x="6794363" y="3028017"/>
                <a:ext cx="56720" cy="35916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351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ontserrat"/>
                  <a:ea typeface="+mn-ea"/>
                  <a:cs typeface="+mn-cs"/>
                </a:endParaRPr>
              </a:p>
            </p:txBody>
          </p:sp>
          <p:sp>
            <p:nvSpPr>
              <p:cNvPr id="17" name="Oval 18">
                <a:extLst>
                  <a:ext uri="{FF2B5EF4-FFF2-40B4-BE49-F238E27FC236}">
                    <a16:creationId xmlns:a16="http://schemas.microsoft.com/office/drawing/2014/main" id="{C48DCBB8-E55C-4FDC-87E2-D7BAB50309E1}"/>
                  </a:ext>
                </a:extLst>
              </p:cNvPr>
              <p:cNvSpPr/>
              <p:nvPr/>
            </p:nvSpPr>
            <p:spPr>
              <a:xfrm rot="1800000">
                <a:off x="9302728" y="1689760"/>
                <a:ext cx="100360" cy="10036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351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ontserrat"/>
                  <a:ea typeface="+mn-ea"/>
                  <a:cs typeface="+mn-cs"/>
                </a:endParaRPr>
              </a:p>
            </p:txBody>
          </p:sp>
          <p:sp>
            <p:nvSpPr>
              <p:cNvPr id="18" name="Oval 19">
                <a:extLst>
                  <a:ext uri="{FF2B5EF4-FFF2-40B4-BE49-F238E27FC236}">
                    <a16:creationId xmlns:a16="http://schemas.microsoft.com/office/drawing/2014/main" id="{466B73F4-BFE8-4B24-BD62-5490296C06F5}"/>
                  </a:ext>
                </a:extLst>
              </p:cNvPr>
              <p:cNvSpPr/>
              <p:nvPr/>
            </p:nvSpPr>
            <p:spPr>
              <a:xfrm rot="1800000">
                <a:off x="7626752" y="4592637"/>
                <a:ext cx="100360" cy="10036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351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ontserrat"/>
                  <a:ea typeface="+mn-ea"/>
                  <a:cs typeface="+mn-cs"/>
                </a:endParaRPr>
              </a:p>
            </p:txBody>
          </p:sp>
          <p:sp>
            <p:nvSpPr>
              <p:cNvPr id="19" name="Oval 22">
                <a:extLst>
                  <a:ext uri="{FF2B5EF4-FFF2-40B4-BE49-F238E27FC236}">
                    <a16:creationId xmlns:a16="http://schemas.microsoft.com/office/drawing/2014/main" id="{B3E081FE-AD64-4220-8448-3F56AB0A4C08}"/>
                  </a:ext>
                </a:extLst>
              </p:cNvPr>
              <p:cNvSpPr/>
              <p:nvPr/>
            </p:nvSpPr>
            <p:spPr>
              <a:xfrm rot="3600000">
                <a:off x="9916178" y="2303210"/>
                <a:ext cx="100360" cy="10036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351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ontserrat"/>
                  <a:ea typeface="+mn-ea"/>
                  <a:cs typeface="+mn-cs"/>
                </a:endParaRPr>
              </a:p>
            </p:txBody>
          </p:sp>
          <p:sp>
            <p:nvSpPr>
              <p:cNvPr id="20" name="Oval 23">
                <a:extLst>
                  <a:ext uri="{FF2B5EF4-FFF2-40B4-BE49-F238E27FC236}">
                    <a16:creationId xmlns:a16="http://schemas.microsoft.com/office/drawing/2014/main" id="{C3DD901B-4A74-437F-9BF4-D22E1ADDB402}"/>
                  </a:ext>
                </a:extLst>
              </p:cNvPr>
              <p:cNvSpPr/>
              <p:nvPr/>
            </p:nvSpPr>
            <p:spPr>
              <a:xfrm rot="3600000">
                <a:off x="7013302" y="3979187"/>
                <a:ext cx="100360" cy="10036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351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ontserrat"/>
                  <a:ea typeface="+mn-ea"/>
                  <a:cs typeface="+mn-cs"/>
                </a:endParaRPr>
              </a:p>
            </p:txBody>
          </p:sp>
          <p:sp>
            <p:nvSpPr>
              <p:cNvPr id="21" name="Oval 25">
                <a:extLst>
                  <a:ext uri="{FF2B5EF4-FFF2-40B4-BE49-F238E27FC236}">
                    <a16:creationId xmlns:a16="http://schemas.microsoft.com/office/drawing/2014/main" id="{B8F2947E-5426-4EEA-AFB8-AB2145D78A53}"/>
                  </a:ext>
                </a:extLst>
              </p:cNvPr>
              <p:cNvSpPr/>
              <p:nvPr/>
            </p:nvSpPr>
            <p:spPr>
              <a:xfrm rot="7200000">
                <a:off x="9916179" y="3979188"/>
                <a:ext cx="100360" cy="10036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351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ontserrat"/>
                  <a:ea typeface="+mn-ea"/>
                  <a:cs typeface="+mn-cs"/>
                </a:endParaRPr>
              </a:p>
            </p:txBody>
          </p:sp>
          <p:sp>
            <p:nvSpPr>
              <p:cNvPr id="22" name="Oval 26">
                <a:extLst>
                  <a:ext uri="{FF2B5EF4-FFF2-40B4-BE49-F238E27FC236}">
                    <a16:creationId xmlns:a16="http://schemas.microsoft.com/office/drawing/2014/main" id="{571424D8-1C2C-4AA7-8784-E41575A156D9}"/>
                  </a:ext>
                </a:extLst>
              </p:cNvPr>
              <p:cNvSpPr/>
              <p:nvPr/>
            </p:nvSpPr>
            <p:spPr>
              <a:xfrm rot="7200000">
                <a:off x="7013303" y="2303211"/>
                <a:ext cx="100360" cy="10036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351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ontserrat"/>
                  <a:ea typeface="+mn-ea"/>
                  <a:cs typeface="+mn-cs"/>
                </a:endParaRPr>
              </a:p>
            </p:txBody>
          </p:sp>
          <p:sp>
            <p:nvSpPr>
              <p:cNvPr id="23" name="Oval 28">
                <a:extLst>
                  <a:ext uri="{FF2B5EF4-FFF2-40B4-BE49-F238E27FC236}">
                    <a16:creationId xmlns:a16="http://schemas.microsoft.com/office/drawing/2014/main" id="{977B1CB0-FCA8-4290-A86A-82C997144AB8}"/>
                  </a:ext>
                </a:extLst>
              </p:cNvPr>
              <p:cNvSpPr/>
              <p:nvPr/>
            </p:nvSpPr>
            <p:spPr>
              <a:xfrm rot="9000000">
                <a:off x="9302729" y="4592638"/>
                <a:ext cx="100360" cy="10036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351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ontserrat"/>
                  <a:ea typeface="+mn-ea"/>
                  <a:cs typeface="+mn-cs"/>
                </a:endParaRPr>
              </a:p>
            </p:txBody>
          </p:sp>
          <p:sp>
            <p:nvSpPr>
              <p:cNvPr id="24" name="Oval 29">
                <a:extLst>
                  <a:ext uri="{FF2B5EF4-FFF2-40B4-BE49-F238E27FC236}">
                    <a16:creationId xmlns:a16="http://schemas.microsoft.com/office/drawing/2014/main" id="{FDC169E5-90B7-4FEA-93EA-A5A0F4D34747}"/>
                  </a:ext>
                </a:extLst>
              </p:cNvPr>
              <p:cNvSpPr/>
              <p:nvPr/>
            </p:nvSpPr>
            <p:spPr>
              <a:xfrm rot="9000000">
                <a:off x="7626753" y="1689761"/>
                <a:ext cx="100360" cy="10036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351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ontserrat"/>
                  <a:ea typeface="+mn-ea"/>
                  <a:cs typeface="+mn-cs"/>
                </a:endParaRPr>
              </a:p>
            </p:txBody>
          </p:sp>
        </p:grpSp>
        <p:sp>
          <p:nvSpPr>
            <p:cNvPr id="9" name="Oval 11">
              <a:extLst>
                <a:ext uri="{FF2B5EF4-FFF2-40B4-BE49-F238E27FC236}">
                  <a16:creationId xmlns:a16="http://schemas.microsoft.com/office/drawing/2014/main" id="{24EE52C5-3519-4536-8E8E-C7FDF2C38263}"/>
                </a:ext>
              </a:extLst>
            </p:cNvPr>
            <p:cNvSpPr/>
            <p:nvPr/>
          </p:nvSpPr>
          <p:spPr>
            <a:xfrm>
              <a:off x="8164981" y="1987562"/>
              <a:ext cx="2881067" cy="2881068"/>
            </a:xfrm>
            <a:prstGeom prst="ellipse">
              <a:avLst/>
            </a:prstGeom>
            <a:noFill/>
            <a:ln w="2540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35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/>
                <a:ea typeface="+mn-ea"/>
                <a:cs typeface="+mn-cs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E27F74F-6410-4FA7-8293-7C2FF82A9618}"/>
                </a:ext>
              </a:extLst>
            </p:cNvPr>
            <p:cNvSpPr/>
            <p:nvPr/>
          </p:nvSpPr>
          <p:spPr>
            <a:xfrm>
              <a:off x="9575667" y="2302579"/>
              <a:ext cx="61126" cy="104958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35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/>
                <a:ea typeface="+mn-ea"/>
                <a:cs typeface="+mn-cs"/>
              </a:endParaRPr>
            </a:p>
          </p:txBody>
        </p:sp>
        <p:sp>
          <p:nvSpPr>
            <p:cNvPr id="11" name="Oval 32">
              <a:extLst>
                <a:ext uri="{FF2B5EF4-FFF2-40B4-BE49-F238E27FC236}">
                  <a16:creationId xmlns:a16="http://schemas.microsoft.com/office/drawing/2014/main" id="{82D0C7A6-F3AC-4370-A030-478582B2DA75}"/>
                </a:ext>
              </a:extLst>
            </p:cNvPr>
            <p:cNvSpPr/>
            <p:nvPr/>
          </p:nvSpPr>
          <p:spPr>
            <a:xfrm>
              <a:off x="9539371" y="3356602"/>
              <a:ext cx="136689" cy="136689"/>
            </a:xfrm>
            <a:prstGeom prst="ellipse">
              <a:avLst/>
            </a:prstGeom>
            <a:solidFill>
              <a:schemeClr val="bg1"/>
            </a:solidFill>
            <a:ln w="635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35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/>
                <a:ea typeface="+mn-ea"/>
                <a:cs typeface="+mn-cs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BB7A371-F065-476E-AEDE-5376E6CBBFC0}"/>
                </a:ext>
              </a:extLst>
            </p:cNvPr>
            <p:cNvSpPr/>
            <p:nvPr/>
          </p:nvSpPr>
          <p:spPr>
            <a:xfrm rot="17763345" flipV="1">
              <a:off x="9979296" y="3272378"/>
              <a:ext cx="61126" cy="75008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35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/>
                <a:ea typeface="+mn-ea"/>
                <a:cs typeface="+mn-cs"/>
              </a:endParaRPr>
            </a:p>
          </p:txBody>
        </p:sp>
      </p:grpSp>
      <p:grpSp>
        <p:nvGrpSpPr>
          <p:cNvPr id="64" name="Groupe 63">
            <a:extLst>
              <a:ext uri="{FF2B5EF4-FFF2-40B4-BE49-F238E27FC236}">
                <a16:creationId xmlns:a16="http://schemas.microsoft.com/office/drawing/2014/main" id="{C3C0E3C9-1BC8-4B0D-8C0F-963A356238F1}"/>
              </a:ext>
            </a:extLst>
          </p:cNvPr>
          <p:cNvGrpSpPr/>
          <p:nvPr/>
        </p:nvGrpSpPr>
        <p:grpSpPr>
          <a:xfrm>
            <a:off x="1276096" y="1467370"/>
            <a:ext cx="2358475" cy="461665"/>
            <a:chOff x="1064175" y="1467370"/>
            <a:chExt cx="2358475" cy="461665"/>
          </a:xfrm>
        </p:grpSpPr>
        <p:sp>
          <p:nvSpPr>
            <p:cNvPr id="30" name="Ellipse 29">
              <a:extLst>
                <a:ext uri="{FF2B5EF4-FFF2-40B4-BE49-F238E27FC236}">
                  <a16:creationId xmlns:a16="http://schemas.microsoft.com/office/drawing/2014/main" id="{6E73CF61-335A-4B29-80B4-8673D0F5B10B}"/>
                </a:ext>
              </a:extLst>
            </p:cNvPr>
            <p:cNvSpPr>
              <a:spLocks/>
            </p:cNvSpPr>
            <p:nvPr/>
          </p:nvSpPr>
          <p:spPr>
            <a:xfrm>
              <a:off x="1064175" y="1535668"/>
              <a:ext cx="325995" cy="325070"/>
            </a:xfrm>
            <a:prstGeom prst="ellipse">
              <a:avLst/>
            </a:prstGeom>
            <a:gradFill>
              <a:gsLst>
                <a:gs pos="0">
                  <a:srgbClr val="20CAFE"/>
                </a:gs>
                <a:gs pos="100000">
                  <a:srgbClr val="D823F8"/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000" b="1" dirty="0"/>
            </a:p>
          </p:txBody>
        </p:sp>
        <p:sp>
          <p:nvSpPr>
            <p:cNvPr id="31" name="ZoneTexte 30">
              <a:extLst>
                <a:ext uri="{FF2B5EF4-FFF2-40B4-BE49-F238E27FC236}">
                  <a16:creationId xmlns:a16="http://schemas.microsoft.com/office/drawing/2014/main" id="{E6C11485-32D6-403A-83C6-D9E7DCDCA5E3}"/>
                </a:ext>
              </a:extLst>
            </p:cNvPr>
            <p:cNvSpPr txBox="1">
              <a:spLocks/>
            </p:cNvSpPr>
            <p:nvPr/>
          </p:nvSpPr>
          <p:spPr>
            <a:xfrm>
              <a:off x="1566292" y="1467370"/>
              <a:ext cx="1856358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fr-FR" sz="2400" dirty="0">
                  <a:solidFill>
                    <a:schemeClr val="bg1"/>
                  </a:solidFill>
                  <a:latin typeface="Abadi" panose="020B0604020104020204" pitchFamily="34" charset="0"/>
                </a:rPr>
                <a:t>Introduction</a:t>
              </a:r>
            </a:p>
          </p:txBody>
        </p:sp>
      </p:grpSp>
      <p:sp>
        <p:nvSpPr>
          <p:cNvPr id="33" name="Titre 4">
            <a:extLst>
              <a:ext uri="{FF2B5EF4-FFF2-40B4-BE49-F238E27FC236}">
                <a16:creationId xmlns:a16="http://schemas.microsoft.com/office/drawing/2014/main" id="{95613259-0233-480D-96F6-53EF43417140}"/>
              </a:ext>
            </a:extLst>
          </p:cNvPr>
          <p:cNvSpPr txBox="1">
            <a:spLocks/>
          </p:cNvSpPr>
          <p:nvPr/>
        </p:nvSpPr>
        <p:spPr>
          <a:xfrm>
            <a:off x="510769" y="355582"/>
            <a:ext cx="6568902" cy="590931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3600" b="1" dirty="0">
                <a:solidFill>
                  <a:schemeClr val="bg1"/>
                </a:solidFill>
                <a:latin typeface="Abadi" panose="020B0604020104020204" pitchFamily="34" charset="0"/>
              </a:rPr>
              <a:t>Agenda</a:t>
            </a:r>
          </a:p>
        </p:txBody>
      </p:sp>
      <p:grpSp>
        <p:nvGrpSpPr>
          <p:cNvPr id="67" name="Groupe 66">
            <a:extLst>
              <a:ext uri="{FF2B5EF4-FFF2-40B4-BE49-F238E27FC236}">
                <a16:creationId xmlns:a16="http://schemas.microsoft.com/office/drawing/2014/main" id="{71A2690C-D210-4EE7-B49D-BE72084E7E32}"/>
              </a:ext>
            </a:extLst>
          </p:cNvPr>
          <p:cNvGrpSpPr/>
          <p:nvPr/>
        </p:nvGrpSpPr>
        <p:grpSpPr>
          <a:xfrm>
            <a:off x="1276096" y="4938055"/>
            <a:ext cx="2441949" cy="461665"/>
            <a:chOff x="1064175" y="4938055"/>
            <a:chExt cx="2441949" cy="461665"/>
          </a:xfrm>
        </p:grpSpPr>
        <p:sp>
          <p:nvSpPr>
            <p:cNvPr id="40" name="Ellipse 39">
              <a:extLst>
                <a:ext uri="{FF2B5EF4-FFF2-40B4-BE49-F238E27FC236}">
                  <a16:creationId xmlns:a16="http://schemas.microsoft.com/office/drawing/2014/main" id="{70B3E189-D121-4DD4-BAEB-6A65F5D29A1D}"/>
                </a:ext>
              </a:extLst>
            </p:cNvPr>
            <p:cNvSpPr>
              <a:spLocks/>
            </p:cNvSpPr>
            <p:nvPr/>
          </p:nvSpPr>
          <p:spPr>
            <a:xfrm>
              <a:off x="1064175" y="5006353"/>
              <a:ext cx="325995" cy="325070"/>
            </a:xfrm>
            <a:prstGeom prst="ellipse">
              <a:avLst/>
            </a:prstGeom>
            <a:gradFill>
              <a:gsLst>
                <a:gs pos="0">
                  <a:srgbClr val="20CAFE"/>
                </a:gs>
                <a:gs pos="100000">
                  <a:srgbClr val="D823F8"/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000" b="1" dirty="0"/>
            </a:p>
          </p:txBody>
        </p:sp>
        <p:sp>
          <p:nvSpPr>
            <p:cNvPr id="41" name="ZoneTexte 40">
              <a:extLst>
                <a:ext uri="{FF2B5EF4-FFF2-40B4-BE49-F238E27FC236}">
                  <a16:creationId xmlns:a16="http://schemas.microsoft.com/office/drawing/2014/main" id="{28AD02A9-8CD3-41ED-9D2B-899F8AFEDAB9}"/>
                </a:ext>
              </a:extLst>
            </p:cNvPr>
            <p:cNvSpPr txBox="1">
              <a:spLocks/>
            </p:cNvSpPr>
            <p:nvPr/>
          </p:nvSpPr>
          <p:spPr>
            <a:xfrm>
              <a:off x="1566292" y="4938055"/>
              <a:ext cx="193983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fr-FR" sz="2400" dirty="0">
                  <a:solidFill>
                    <a:schemeClr val="bg1"/>
                  </a:solidFill>
                  <a:latin typeface="Abadi" panose="020B0604020104020204" pitchFamily="34" charset="0"/>
                </a:rPr>
                <a:t>Organisation</a:t>
              </a:r>
            </a:p>
          </p:txBody>
        </p:sp>
      </p:grpSp>
      <p:grpSp>
        <p:nvGrpSpPr>
          <p:cNvPr id="68" name="Groupe 67">
            <a:extLst>
              <a:ext uri="{FF2B5EF4-FFF2-40B4-BE49-F238E27FC236}">
                <a16:creationId xmlns:a16="http://schemas.microsoft.com/office/drawing/2014/main" id="{DFA4E898-6629-4CBB-A038-EEB02B88B7AE}"/>
              </a:ext>
            </a:extLst>
          </p:cNvPr>
          <p:cNvGrpSpPr/>
          <p:nvPr/>
        </p:nvGrpSpPr>
        <p:grpSpPr>
          <a:xfrm>
            <a:off x="1276096" y="5605004"/>
            <a:ext cx="2229024" cy="461665"/>
            <a:chOff x="1064175" y="5605004"/>
            <a:chExt cx="2229024" cy="461665"/>
          </a:xfrm>
        </p:grpSpPr>
        <p:sp>
          <p:nvSpPr>
            <p:cNvPr id="42" name="Ellipse 41">
              <a:extLst>
                <a:ext uri="{FF2B5EF4-FFF2-40B4-BE49-F238E27FC236}">
                  <a16:creationId xmlns:a16="http://schemas.microsoft.com/office/drawing/2014/main" id="{9782C5CF-C9BA-4C2C-8FF4-46CD838DD0EF}"/>
                </a:ext>
              </a:extLst>
            </p:cNvPr>
            <p:cNvSpPr>
              <a:spLocks/>
            </p:cNvSpPr>
            <p:nvPr/>
          </p:nvSpPr>
          <p:spPr>
            <a:xfrm>
              <a:off x="1064175" y="5673301"/>
              <a:ext cx="325995" cy="325070"/>
            </a:xfrm>
            <a:prstGeom prst="ellipse">
              <a:avLst/>
            </a:prstGeom>
            <a:gradFill>
              <a:gsLst>
                <a:gs pos="0">
                  <a:srgbClr val="20CAFE"/>
                </a:gs>
                <a:gs pos="100000">
                  <a:srgbClr val="D823F8"/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000" b="1" dirty="0"/>
            </a:p>
          </p:txBody>
        </p:sp>
        <p:sp>
          <p:nvSpPr>
            <p:cNvPr id="43" name="ZoneTexte 42">
              <a:extLst>
                <a:ext uri="{FF2B5EF4-FFF2-40B4-BE49-F238E27FC236}">
                  <a16:creationId xmlns:a16="http://schemas.microsoft.com/office/drawing/2014/main" id="{73C06D81-F324-4F08-BE34-FA441F5B2D36}"/>
                </a:ext>
              </a:extLst>
            </p:cNvPr>
            <p:cNvSpPr txBox="1">
              <a:spLocks/>
            </p:cNvSpPr>
            <p:nvPr/>
          </p:nvSpPr>
          <p:spPr>
            <a:xfrm>
              <a:off x="1566292" y="5605004"/>
              <a:ext cx="1726907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fr-FR" sz="2400" dirty="0">
                  <a:solidFill>
                    <a:schemeClr val="bg1"/>
                  </a:solidFill>
                  <a:latin typeface="Abadi" panose="020B0604020104020204" pitchFamily="34" charset="0"/>
                </a:rPr>
                <a:t>Conclusion</a:t>
              </a:r>
            </a:p>
          </p:txBody>
        </p:sp>
      </p:grpSp>
      <p:grpSp>
        <p:nvGrpSpPr>
          <p:cNvPr id="65" name="Groupe 64">
            <a:extLst>
              <a:ext uri="{FF2B5EF4-FFF2-40B4-BE49-F238E27FC236}">
                <a16:creationId xmlns:a16="http://schemas.microsoft.com/office/drawing/2014/main" id="{28B48841-7D02-4BD6-B625-A62C526BB2A2}"/>
              </a:ext>
            </a:extLst>
          </p:cNvPr>
          <p:cNvGrpSpPr/>
          <p:nvPr/>
        </p:nvGrpSpPr>
        <p:grpSpPr>
          <a:xfrm>
            <a:off x="1276096" y="2134319"/>
            <a:ext cx="2753040" cy="1197813"/>
            <a:chOff x="1064175" y="2134319"/>
            <a:chExt cx="2753040" cy="1197813"/>
          </a:xfrm>
        </p:grpSpPr>
        <p:sp>
          <p:nvSpPr>
            <p:cNvPr id="36" name="Ellipse 35">
              <a:extLst>
                <a:ext uri="{FF2B5EF4-FFF2-40B4-BE49-F238E27FC236}">
                  <a16:creationId xmlns:a16="http://schemas.microsoft.com/office/drawing/2014/main" id="{E354BFF3-50F4-4411-95F1-ED998C543DE9}"/>
                </a:ext>
              </a:extLst>
            </p:cNvPr>
            <p:cNvSpPr>
              <a:spLocks/>
            </p:cNvSpPr>
            <p:nvPr/>
          </p:nvSpPr>
          <p:spPr>
            <a:xfrm>
              <a:off x="1064175" y="2202616"/>
              <a:ext cx="325995" cy="325070"/>
            </a:xfrm>
            <a:prstGeom prst="ellipse">
              <a:avLst/>
            </a:prstGeom>
            <a:gradFill>
              <a:gsLst>
                <a:gs pos="0">
                  <a:srgbClr val="20CAFE"/>
                </a:gs>
                <a:gs pos="100000">
                  <a:srgbClr val="D823F8"/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000" b="1" dirty="0"/>
            </a:p>
          </p:txBody>
        </p:sp>
        <p:sp>
          <p:nvSpPr>
            <p:cNvPr id="37" name="ZoneTexte 36">
              <a:extLst>
                <a:ext uri="{FF2B5EF4-FFF2-40B4-BE49-F238E27FC236}">
                  <a16:creationId xmlns:a16="http://schemas.microsoft.com/office/drawing/2014/main" id="{4D966FEC-2DA3-479C-B90D-8A2983DC5624}"/>
                </a:ext>
              </a:extLst>
            </p:cNvPr>
            <p:cNvSpPr txBox="1">
              <a:spLocks/>
            </p:cNvSpPr>
            <p:nvPr/>
          </p:nvSpPr>
          <p:spPr>
            <a:xfrm>
              <a:off x="1566292" y="2134319"/>
              <a:ext cx="225092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fr-FR" sz="2400" dirty="0">
                  <a:solidFill>
                    <a:schemeClr val="bg1"/>
                  </a:solidFill>
                  <a:latin typeface="Abadi" panose="020B0604020104020204" pitchFamily="34" charset="0"/>
                </a:rPr>
                <a:t>Projet CMO V1</a:t>
              </a:r>
            </a:p>
          </p:txBody>
        </p:sp>
        <p:sp>
          <p:nvSpPr>
            <p:cNvPr id="44" name="ZoneTexte 43">
              <a:extLst>
                <a:ext uri="{FF2B5EF4-FFF2-40B4-BE49-F238E27FC236}">
                  <a16:creationId xmlns:a16="http://schemas.microsoft.com/office/drawing/2014/main" id="{9EDC3E2A-1077-4A22-82AB-6A276891CCAF}"/>
                </a:ext>
              </a:extLst>
            </p:cNvPr>
            <p:cNvSpPr txBox="1">
              <a:spLocks/>
            </p:cNvSpPr>
            <p:nvPr/>
          </p:nvSpPr>
          <p:spPr>
            <a:xfrm>
              <a:off x="2133871" y="2526850"/>
              <a:ext cx="1134758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fr-FR" sz="2000" dirty="0">
                  <a:solidFill>
                    <a:schemeClr val="bg1"/>
                  </a:solidFill>
                  <a:latin typeface="Abadi" panose="020B0604020104020204" pitchFamily="34" charset="0"/>
                </a:rPr>
                <a:t>BMC V1</a:t>
              </a:r>
            </a:p>
          </p:txBody>
        </p:sp>
        <p:sp>
          <p:nvSpPr>
            <p:cNvPr id="45" name="ZoneTexte 44">
              <a:extLst>
                <a:ext uri="{FF2B5EF4-FFF2-40B4-BE49-F238E27FC236}">
                  <a16:creationId xmlns:a16="http://schemas.microsoft.com/office/drawing/2014/main" id="{7F81AF93-4546-4FD8-8334-5BBBC9EBF9B2}"/>
                </a:ext>
              </a:extLst>
            </p:cNvPr>
            <p:cNvSpPr txBox="1">
              <a:spLocks/>
            </p:cNvSpPr>
            <p:nvPr/>
          </p:nvSpPr>
          <p:spPr>
            <a:xfrm>
              <a:off x="2150007" y="2932022"/>
              <a:ext cx="1361876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fr-FR" sz="2000" dirty="0">
                  <a:solidFill>
                    <a:schemeClr val="bg1"/>
                  </a:solidFill>
                  <a:latin typeface="Abadi" panose="020B0604020104020204" pitchFamily="34" charset="0"/>
                </a:rPr>
                <a:t>Feedback</a:t>
              </a:r>
            </a:p>
          </p:txBody>
        </p:sp>
        <p:sp>
          <p:nvSpPr>
            <p:cNvPr id="49" name="Ellipse 48">
              <a:extLst>
                <a:ext uri="{FF2B5EF4-FFF2-40B4-BE49-F238E27FC236}">
                  <a16:creationId xmlns:a16="http://schemas.microsoft.com/office/drawing/2014/main" id="{8E0BC916-CE19-4C98-BF50-117913B8C8E0}"/>
                </a:ext>
              </a:extLst>
            </p:cNvPr>
            <p:cNvSpPr>
              <a:spLocks/>
            </p:cNvSpPr>
            <p:nvPr/>
          </p:nvSpPr>
          <p:spPr>
            <a:xfrm>
              <a:off x="1937870" y="2655230"/>
              <a:ext cx="143757" cy="143349"/>
            </a:xfrm>
            <a:prstGeom prst="ellipse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0" name="Ellipse 49">
              <a:extLst>
                <a:ext uri="{FF2B5EF4-FFF2-40B4-BE49-F238E27FC236}">
                  <a16:creationId xmlns:a16="http://schemas.microsoft.com/office/drawing/2014/main" id="{A83CDC95-7870-472C-B60B-082E9BD12AA4}"/>
                </a:ext>
              </a:extLst>
            </p:cNvPr>
            <p:cNvSpPr>
              <a:spLocks/>
            </p:cNvSpPr>
            <p:nvPr/>
          </p:nvSpPr>
          <p:spPr>
            <a:xfrm>
              <a:off x="1944649" y="3060402"/>
              <a:ext cx="143757" cy="143349"/>
            </a:xfrm>
            <a:prstGeom prst="ellipse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66" name="Groupe 65">
            <a:extLst>
              <a:ext uri="{FF2B5EF4-FFF2-40B4-BE49-F238E27FC236}">
                <a16:creationId xmlns:a16="http://schemas.microsoft.com/office/drawing/2014/main" id="{91A056FD-A0C9-4882-B6E0-3B625AE45043}"/>
              </a:ext>
            </a:extLst>
          </p:cNvPr>
          <p:cNvGrpSpPr/>
          <p:nvPr/>
        </p:nvGrpSpPr>
        <p:grpSpPr>
          <a:xfrm>
            <a:off x="1276096" y="3537415"/>
            <a:ext cx="2753040" cy="1195356"/>
            <a:chOff x="1064175" y="3537415"/>
            <a:chExt cx="2753040" cy="1195356"/>
          </a:xfrm>
        </p:grpSpPr>
        <p:sp>
          <p:nvSpPr>
            <p:cNvPr id="38" name="Ellipse 37">
              <a:extLst>
                <a:ext uri="{FF2B5EF4-FFF2-40B4-BE49-F238E27FC236}">
                  <a16:creationId xmlns:a16="http://schemas.microsoft.com/office/drawing/2014/main" id="{7FB0AD01-1636-408A-B8D9-6022FC78BC87}"/>
                </a:ext>
              </a:extLst>
            </p:cNvPr>
            <p:cNvSpPr>
              <a:spLocks/>
            </p:cNvSpPr>
            <p:nvPr/>
          </p:nvSpPr>
          <p:spPr>
            <a:xfrm>
              <a:off x="1064175" y="3605712"/>
              <a:ext cx="325995" cy="325070"/>
            </a:xfrm>
            <a:prstGeom prst="ellipse">
              <a:avLst/>
            </a:prstGeom>
            <a:gradFill>
              <a:gsLst>
                <a:gs pos="0">
                  <a:srgbClr val="20CAFE"/>
                </a:gs>
                <a:gs pos="100000">
                  <a:srgbClr val="D823F8"/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000" b="1" dirty="0"/>
            </a:p>
          </p:txBody>
        </p:sp>
        <p:sp>
          <p:nvSpPr>
            <p:cNvPr id="39" name="ZoneTexte 38">
              <a:extLst>
                <a:ext uri="{FF2B5EF4-FFF2-40B4-BE49-F238E27FC236}">
                  <a16:creationId xmlns:a16="http://schemas.microsoft.com/office/drawing/2014/main" id="{787E46CE-E43E-44B1-94F0-4EBBC14E2BAA}"/>
                </a:ext>
              </a:extLst>
            </p:cNvPr>
            <p:cNvSpPr txBox="1">
              <a:spLocks/>
            </p:cNvSpPr>
            <p:nvPr/>
          </p:nvSpPr>
          <p:spPr>
            <a:xfrm>
              <a:off x="1566292" y="3537415"/>
              <a:ext cx="225092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fr-FR" sz="2400" dirty="0">
                  <a:solidFill>
                    <a:schemeClr val="bg1"/>
                  </a:solidFill>
                  <a:latin typeface="Abadi" panose="020B0604020104020204" pitchFamily="34" charset="0"/>
                </a:rPr>
                <a:t>Projet CMO V2</a:t>
              </a:r>
            </a:p>
          </p:txBody>
        </p:sp>
        <p:sp>
          <p:nvSpPr>
            <p:cNvPr id="46" name="ZoneTexte 45">
              <a:extLst>
                <a:ext uri="{FF2B5EF4-FFF2-40B4-BE49-F238E27FC236}">
                  <a16:creationId xmlns:a16="http://schemas.microsoft.com/office/drawing/2014/main" id="{853841D1-EBD9-44E4-BBDD-4AC17F1A70B9}"/>
                </a:ext>
              </a:extLst>
            </p:cNvPr>
            <p:cNvSpPr txBox="1">
              <a:spLocks/>
            </p:cNvSpPr>
            <p:nvPr/>
          </p:nvSpPr>
          <p:spPr>
            <a:xfrm>
              <a:off x="2133871" y="3934137"/>
              <a:ext cx="1134758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fr-FR" sz="2000" dirty="0">
                  <a:solidFill>
                    <a:schemeClr val="bg1"/>
                  </a:solidFill>
                  <a:latin typeface="Abadi" panose="020B0604020104020204" pitchFamily="34" charset="0"/>
                </a:rPr>
                <a:t>BMC V2</a:t>
              </a:r>
            </a:p>
          </p:txBody>
        </p:sp>
        <p:sp>
          <p:nvSpPr>
            <p:cNvPr id="47" name="ZoneTexte 46">
              <a:extLst>
                <a:ext uri="{FF2B5EF4-FFF2-40B4-BE49-F238E27FC236}">
                  <a16:creationId xmlns:a16="http://schemas.microsoft.com/office/drawing/2014/main" id="{BD7CDA57-EFB7-4129-9139-AB9C1C45B56F}"/>
                </a:ext>
              </a:extLst>
            </p:cNvPr>
            <p:cNvSpPr txBox="1">
              <a:spLocks/>
            </p:cNvSpPr>
            <p:nvPr/>
          </p:nvSpPr>
          <p:spPr>
            <a:xfrm>
              <a:off x="2150007" y="4332661"/>
              <a:ext cx="1014655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fr-FR" sz="2000" dirty="0">
                  <a:solidFill>
                    <a:schemeClr val="bg1"/>
                  </a:solidFill>
                  <a:latin typeface="Abadi" panose="020B0604020104020204" pitchFamily="34" charset="0"/>
                </a:rPr>
                <a:t>Figma</a:t>
              </a:r>
            </a:p>
          </p:txBody>
        </p:sp>
        <p:sp>
          <p:nvSpPr>
            <p:cNvPr id="51" name="Ellipse 50">
              <a:extLst>
                <a:ext uri="{FF2B5EF4-FFF2-40B4-BE49-F238E27FC236}">
                  <a16:creationId xmlns:a16="http://schemas.microsoft.com/office/drawing/2014/main" id="{64813D72-BF3B-4EAD-862B-9CF90359E3D4}"/>
                </a:ext>
              </a:extLst>
            </p:cNvPr>
            <p:cNvSpPr>
              <a:spLocks/>
            </p:cNvSpPr>
            <p:nvPr/>
          </p:nvSpPr>
          <p:spPr>
            <a:xfrm>
              <a:off x="1937870" y="4062517"/>
              <a:ext cx="143757" cy="143349"/>
            </a:xfrm>
            <a:prstGeom prst="ellipse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2" name="Ellipse 51">
              <a:extLst>
                <a:ext uri="{FF2B5EF4-FFF2-40B4-BE49-F238E27FC236}">
                  <a16:creationId xmlns:a16="http://schemas.microsoft.com/office/drawing/2014/main" id="{CC27B80B-7D7F-476C-8A9E-3823F228A749}"/>
                </a:ext>
              </a:extLst>
            </p:cNvPr>
            <p:cNvSpPr>
              <a:spLocks/>
            </p:cNvSpPr>
            <p:nvPr/>
          </p:nvSpPr>
          <p:spPr>
            <a:xfrm>
              <a:off x="1937870" y="4461041"/>
              <a:ext cx="143757" cy="143349"/>
            </a:xfrm>
            <a:prstGeom prst="ellipse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</p:spTree>
    <p:extLst>
      <p:ext uri="{BB962C8B-B14F-4D97-AF65-F5344CB8AC3E}">
        <p14:creationId xmlns:p14="http://schemas.microsoft.com/office/powerpoint/2010/main" val="18088052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2411">
              <a:srgbClr val="323232"/>
            </a:gs>
            <a:gs pos="67000">
              <a:srgbClr val="212121"/>
            </a:gs>
            <a:gs pos="0">
              <a:schemeClr val="tx1"/>
            </a:gs>
            <a:gs pos="100000">
              <a:srgbClr val="3A3A3A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re 4">
            <a:extLst>
              <a:ext uri="{FF2B5EF4-FFF2-40B4-BE49-F238E27FC236}">
                <a16:creationId xmlns:a16="http://schemas.microsoft.com/office/drawing/2014/main" id="{95613259-0233-480D-96F6-53EF43417140}"/>
              </a:ext>
            </a:extLst>
          </p:cNvPr>
          <p:cNvSpPr txBox="1">
            <a:spLocks/>
          </p:cNvSpPr>
          <p:nvPr/>
        </p:nvSpPr>
        <p:spPr>
          <a:xfrm>
            <a:off x="510768" y="355582"/>
            <a:ext cx="9233733" cy="590931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3600" b="1" dirty="0">
                <a:solidFill>
                  <a:schemeClr val="bg1"/>
                </a:solidFill>
                <a:latin typeface="Abadi" panose="020B0604020104020204" pitchFamily="34" charset="0"/>
              </a:rPr>
              <a:t>Business Model Canvas V2 – Présentation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D4A1217F-24C6-4840-A096-5DD62A431D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1" t="819" r="458" b="1538"/>
          <a:stretch/>
        </p:blipFill>
        <p:spPr>
          <a:xfrm>
            <a:off x="1706962" y="1193532"/>
            <a:ext cx="8383605" cy="5226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2758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2411">
              <a:srgbClr val="323232"/>
            </a:gs>
            <a:gs pos="67000">
              <a:srgbClr val="212121"/>
            </a:gs>
            <a:gs pos="0">
              <a:schemeClr val="tx1"/>
            </a:gs>
            <a:gs pos="100000">
              <a:srgbClr val="3A3A3A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re 4">
            <a:extLst>
              <a:ext uri="{FF2B5EF4-FFF2-40B4-BE49-F238E27FC236}">
                <a16:creationId xmlns:a16="http://schemas.microsoft.com/office/drawing/2014/main" id="{95613259-0233-480D-96F6-53EF43417140}"/>
              </a:ext>
            </a:extLst>
          </p:cNvPr>
          <p:cNvSpPr txBox="1">
            <a:spLocks/>
          </p:cNvSpPr>
          <p:nvPr/>
        </p:nvSpPr>
        <p:spPr>
          <a:xfrm>
            <a:off x="510768" y="355582"/>
            <a:ext cx="9233733" cy="590931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3600" b="1" dirty="0">
                <a:solidFill>
                  <a:schemeClr val="bg1"/>
                </a:solidFill>
                <a:latin typeface="Abadi" panose="020B0604020104020204" pitchFamily="34" charset="0"/>
              </a:rPr>
              <a:t>Figma – Présentation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4D906FDE-6B50-DDBB-218F-D59C56B8E8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73" t="17276" r="55757" b="1192"/>
          <a:stretch/>
        </p:blipFill>
        <p:spPr>
          <a:xfrm>
            <a:off x="2330738" y="1023004"/>
            <a:ext cx="7530523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2915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2411">
              <a:srgbClr val="323232"/>
            </a:gs>
            <a:gs pos="67000">
              <a:srgbClr val="212121"/>
            </a:gs>
            <a:gs pos="0">
              <a:schemeClr val="tx1"/>
            </a:gs>
            <a:gs pos="100000">
              <a:srgbClr val="3A3A3A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re 4">
            <a:extLst>
              <a:ext uri="{FF2B5EF4-FFF2-40B4-BE49-F238E27FC236}">
                <a16:creationId xmlns:a16="http://schemas.microsoft.com/office/drawing/2014/main" id="{95613259-0233-480D-96F6-53EF43417140}"/>
              </a:ext>
            </a:extLst>
          </p:cNvPr>
          <p:cNvSpPr txBox="1">
            <a:spLocks/>
          </p:cNvSpPr>
          <p:nvPr/>
        </p:nvSpPr>
        <p:spPr>
          <a:xfrm>
            <a:off x="510768" y="355582"/>
            <a:ext cx="9233733" cy="590931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3600" b="1" dirty="0">
                <a:solidFill>
                  <a:schemeClr val="bg1"/>
                </a:solidFill>
                <a:latin typeface="Abadi" panose="020B0604020104020204" pitchFamily="34" charset="0"/>
              </a:rPr>
              <a:t>Figma – Présentation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95FEEF9A-B616-A9A7-2394-66E4C494FF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73" t="18489" r="55688" b="1193"/>
          <a:stretch/>
        </p:blipFill>
        <p:spPr>
          <a:xfrm>
            <a:off x="2267031" y="1026113"/>
            <a:ext cx="7657937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2417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2411">
              <a:srgbClr val="323232"/>
            </a:gs>
            <a:gs pos="67000">
              <a:srgbClr val="212121"/>
            </a:gs>
            <a:gs pos="0">
              <a:schemeClr val="tx1"/>
            </a:gs>
            <a:gs pos="100000">
              <a:srgbClr val="3A3A3A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re 4">
            <a:extLst>
              <a:ext uri="{FF2B5EF4-FFF2-40B4-BE49-F238E27FC236}">
                <a16:creationId xmlns:a16="http://schemas.microsoft.com/office/drawing/2014/main" id="{95613259-0233-480D-96F6-53EF43417140}"/>
              </a:ext>
            </a:extLst>
          </p:cNvPr>
          <p:cNvSpPr txBox="1">
            <a:spLocks/>
          </p:cNvSpPr>
          <p:nvPr/>
        </p:nvSpPr>
        <p:spPr>
          <a:xfrm>
            <a:off x="510768" y="355582"/>
            <a:ext cx="9233733" cy="590931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3600" b="1" dirty="0">
                <a:solidFill>
                  <a:schemeClr val="bg1"/>
                </a:solidFill>
                <a:latin typeface="Abadi" panose="020B0604020104020204" pitchFamily="34" charset="0"/>
              </a:rPr>
              <a:t>Figma – Présentation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0A9610D9-A1DA-D58F-DA10-B822CB8296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73" t="16792" r="55413" b="788"/>
          <a:stretch/>
        </p:blipFill>
        <p:spPr>
          <a:xfrm>
            <a:off x="2338196" y="946513"/>
            <a:ext cx="7515607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3754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2411">
              <a:srgbClr val="323232"/>
            </a:gs>
            <a:gs pos="67000">
              <a:srgbClr val="212121"/>
            </a:gs>
            <a:gs pos="0">
              <a:schemeClr val="tx1"/>
            </a:gs>
            <a:gs pos="100000">
              <a:srgbClr val="3A3A3A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re 4">
            <a:extLst>
              <a:ext uri="{FF2B5EF4-FFF2-40B4-BE49-F238E27FC236}">
                <a16:creationId xmlns:a16="http://schemas.microsoft.com/office/drawing/2014/main" id="{95613259-0233-480D-96F6-53EF43417140}"/>
              </a:ext>
            </a:extLst>
          </p:cNvPr>
          <p:cNvSpPr txBox="1">
            <a:spLocks/>
          </p:cNvSpPr>
          <p:nvPr/>
        </p:nvSpPr>
        <p:spPr>
          <a:xfrm>
            <a:off x="510768" y="355582"/>
            <a:ext cx="9233733" cy="590931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3600" b="1" dirty="0">
                <a:solidFill>
                  <a:schemeClr val="bg1"/>
                </a:solidFill>
                <a:latin typeface="Abadi" panose="020B0604020104020204" pitchFamily="34" charset="0"/>
              </a:rPr>
              <a:t>Figma – Présentation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BE9E8AB0-8909-E79A-1684-8F461B0DCE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11" t="18085" r="55826" b="990"/>
          <a:stretch/>
        </p:blipFill>
        <p:spPr>
          <a:xfrm>
            <a:off x="2322749" y="1034266"/>
            <a:ext cx="7546502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0097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2411">
              <a:srgbClr val="323232"/>
            </a:gs>
            <a:gs pos="67000">
              <a:srgbClr val="212121"/>
            </a:gs>
            <a:gs pos="0">
              <a:schemeClr val="tx1"/>
            </a:gs>
            <a:gs pos="100000">
              <a:srgbClr val="3A3A3A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re 4">
            <a:extLst>
              <a:ext uri="{FF2B5EF4-FFF2-40B4-BE49-F238E27FC236}">
                <a16:creationId xmlns:a16="http://schemas.microsoft.com/office/drawing/2014/main" id="{95613259-0233-480D-96F6-53EF43417140}"/>
              </a:ext>
            </a:extLst>
          </p:cNvPr>
          <p:cNvSpPr txBox="1">
            <a:spLocks/>
          </p:cNvSpPr>
          <p:nvPr/>
        </p:nvSpPr>
        <p:spPr>
          <a:xfrm>
            <a:off x="510768" y="355582"/>
            <a:ext cx="9233733" cy="590931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3600" b="1" dirty="0">
                <a:solidFill>
                  <a:schemeClr val="bg1"/>
                </a:solidFill>
                <a:latin typeface="Abadi" panose="020B0604020104020204" pitchFamily="34" charset="0"/>
              </a:rPr>
              <a:t>Figma – Présentation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8251E3C8-9E14-9E3B-9CD9-2FF60645EE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80" t="18692" r="56032" b="1192"/>
          <a:stretch/>
        </p:blipFill>
        <p:spPr>
          <a:xfrm>
            <a:off x="2311910" y="1102418"/>
            <a:ext cx="756818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4830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2411">
              <a:srgbClr val="323232"/>
            </a:gs>
            <a:gs pos="67000">
              <a:srgbClr val="212121"/>
            </a:gs>
            <a:gs pos="0">
              <a:schemeClr val="tx1"/>
            </a:gs>
            <a:gs pos="100000">
              <a:srgbClr val="3A3A3A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re 4">
            <a:extLst>
              <a:ext uri="{FF2B5EF4-FFF2-40B4-BE49-F238E27FC236}">
                <a16:creationId xmlns:a16="http://schemas.microsoft.com/office/drawing/2014/main" id="{95613259-0233-480D-96F6-53EF43417140}"/>
              </a:ext>
            </a:extLst>
          </p:cNvPr>
          <p:cNvSpPr txBox="1">
            <a:spLocks/>
          </p:cNvSpPr>
          <p:nvPr/>
        </p:nvSpPr>
        <p:spPr>
          <a:xfrm>
            <a:off x="510768" y="355582"/>
            <a:ext cx="9233733" cy="590931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3600" b="1" dirty="0">
                <a:solidFill>
                  <a:schemeClr val="bg1"/>
                </a:solidFill>
                <a:latin typeface="Abadi" panose="020B0604020104020204" pitchFamily="34" charset="0"/>
              </a:rPr>
              <a:t>Figma – Présentation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647B8D5F-750A-5697-1AE2-6FEA6B860A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55" t="18693" r="55619" b="989"/>
          <a:stretch/>
        </p:blipFill>
        <p:spPr>
          <a:xfrm>
            <a:off x="2307839" y="1102418"/>
            <a:ext cx="7576322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9723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2411">
              <a:srgbClr val="323232"/>
            </a:gs>
            <a:gs pos="67000">
              <a:srgbClr val="212121"/>
            </a:gs>
            <a:gs pos="0">
              <a:schemeClr val="tx1"/>
            </a:gs>
            <a:gs pos="100000">
              <a:srgbClr val="3A3A3A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re 4">
            <a:extLst>
              <a:ext uri="{FF2B5EF4-FFF2-40B4-BE49-F238E27FC236}">
                <a16:creationId xmlns:a16="http://schemas.microsoft.com/office/drawing/2014/main" id="{95613259-0233-480D-96F6-53EF43417140}"/>
              </a:ext>
            </a:extLst>
          </p:cNvPr>
          <p:cNvSpPr txBox="1">
            <a:spLocks/>
          </p:cNvSpPr>
          <p:nvPr/>
        </p:nvSpPr>
        <p:spPr>
          <a:xfrm>
            <a:off x="510768" y="355582"/>
            <a:ext cx="9233733" cy="590931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3600" b="1" dirty="0">
                <a:solidFill>
                  <a:schemeClr val="bg1"/>
                </a:solidFill>
                <a:latin typeface="Abadi" panose="020B0604020104020204" pitchFamily="34" charset="0"/>
              </a:rPr>
              <a:t>Figma – Présentation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DA7EB36C-3FD1-6F46-E4F4-0F2A668DE7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87" t="17883" r="55894" b="585"/>
          <a:stretch/>
        </p:blipFill>
        <p:spPr>
          <a:xfrm>
            <a:off x="2384337" y="1102418"/>
            <a:ext cx="7423326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1617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2411">
              <a:srgbClr val="323232"/>
            </a:gs>
            <a:gs pos="67000">
              <a:srgbClr val="212121"/>
            </a:gs>
            <a:gs pos="0">
              <a:schemeClr val="tx1"/>
            </a:gs>
            <a:gs pos="100000">
              <a:srgbClr val="3A3A3A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re 4">
            <a:extLst>
              <a:ext uri="{FF2B5EF4-FFF2-40B4-BE49-F238E27FC236}">
                <a16:creationId xmlns:a16="http://schemas.microsoft.com/office/drawing/2014/main" id="{95613259-0233-480D-96F6-53EF43417140}"/>
              </a:ext>
            </a:extLst>
          </p:cNvPr>
          <p:cNvSpPr txBox="1">
            <a:spLocks/>
          </p:cNvSpPr>
          <p:nvPr/>
        </p:nvSpPr>
        <p:spPr>
          <a:xfrm>
            <a:off x="510768" y="355582"/>
            <a:ext cx="9233733" cy="590931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3600" b="1" dirty="0">
                <a:solidFill>
                  <a:schemeClr val="bg1"/>
                </a:solidFill>
                <a:latin typeface="Abadi" panose="020B0604020104020204" pitchFamily="34" charset="0"/>
              </a:rPr>
              <a:t>Figma – Présentation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39F4D438-AA7F-4BE2-CF64-142894A892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05" t="17883" r="55688"/>
          <a:stretch/>
        </p:blipFill>
        <p:spPr>
          <a:xfrm>
            <a:off x="2344266" y="1102418"/>
            <a:ext cx="7503468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1185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2411">
              <a:srgbClr val="323232"/>
            </a:gs>
            <a:gs pos="67000">
              <a:srgbClr val="212121"/>
            </a:gs>
            <a:gs pos="0">
              <a:schemeClr val="tx1"/>
            </a:gs>
            <a:gs pos="100000">
              <a:srgbClr val="3A3A3A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re 4">
            <a:extLst>
              <a:ext uri="{FF2B5EF4-FFF2-40B4-BE49-F238E27FC236}">
                <a16:creationId xmlns:a16="http://schemas.microsoft.com/office/drawing/2014/main" id="{95613259-0233-480D-96F6-53EF43417140}"/>
              </a:ext>
            </a:extLst>
          </p:cNvPr>
          <p:cNvSpPr txBox="1">
            <a:spLocks/>
          </p:cNvSpPr>
          <p:nvPr/>
        </p:nvSpPr>
        <p:spPr>
          <a:xfrm>
            <a:off x="510768" y="355582"/>
            <a:ext cx="9233733" cy="590931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3600" b="1" dirty="0">
                <a:solidFill>
                  <a:schemeClr val="bg1"/>
                </a:solidFill>
                <a:latin typeface="Abadi" panose="020B0604020104020204" pitchFamily="34" charset="0"/>
              </a:rPr>
              <a:t>Figma – Présentation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3FCD9DFE-D3FE-B8BE-50BB-D18E446BC4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35" t="17883" r="55826"/>
          <a:stretch/>
        </p:blipFill>
        <p:spPr>
          <a:xfrm>
            <a:off x="2350918" y="1102418"/>
            <a:ext cx="7490163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3898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2411">
              <a:srgbClr val="323232"/>
            </a:gs>
            <a:gs pos="67000">
              <a:srgbClr val="212121"/>
            </a:gs>
            <a:gs pos="0">
              <a:schemeClr val="tx1"/>
            </a:gs>
            <a:gs pos="100000">
              <a:srgbClr val="3A3A3A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1">
            <a:extLst>
              <a:ext uri="{FF2B5EF4-FFF2-40B4-BE49-F238E27FC236}">
                <a16:creationId xmlns:a16="http://schemas.microsoft.com/office/drawing/2014/main" id="{F50A4044-8910-4D6B-8076-D5AC9E427B6E}"/>
              </a:ext>
            </a:extLst>
          </p:cNvPr>
          <p:cNvGrpSpPr>
            <a:grpSpLocks/>
          </p:cNvGrpSpPr>
          <p:nvPr/>
        </p:nvGrpSpPr>
        <p:grpSpPr>
          <a:xfrm>
            <a:off x="1479132" y="2607415"/>
            <a:ext cx="9233733" cy="1223087"/>
            <a:chOff x="1479132" y="2505670"/>
            <a:chExt cx="9233733" cy="1223087"/>
          </a:xfrm>
        </p:grpSpPr>
        <p:sp>
          <p:nvSpPr>
            <p:cNvPr id="53" name="ZoneTexte 52">
              <a:extLst>
                <a:ext uri="{FF2B5EF4-FFF2-40B4-BE49-F238E27FC236}">
                  <a16:creationId xmlns:a16="http://schemas.microsoft.com/office/drawing/2014/main" id="{B5B2CE76-2FF7-4F33-9D37-0E3296900198}"/>
                </a:ext>
              </a:extLst>
            </p:cNvPr>
            <p:cNvSpPr txBox="1">
              <a:spLocks/>
            </p:cNvSpPr>
            <p:nvPr/>
          </p:nvSpPr>
          <p:spPr>
            <a:xfrm>
              <a:off x="2873653" y="2505670"/>
              <a:ext cx="6444693" cy="92333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54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6DBDFD"/>
                      </a:gs>
                      <a:gs pos="100000">
                        <a:srgbClr val="D156FA"/>
                      </a:gs>
                    </a:gsLst>
                    <a:lin ang="4800000" scaled="0"/>
                  </a:gradFill>
                  <a:effectLst/>
                  <a:uLnTx/>
                  <a:uFillTx/>
                  <a:latin typeface="Montserrat"/>
                  <a:ea typeface="+mn-ea"/>
                  <a:cs typeface="+mn-cs"/>
                </a:rPr>
                <a:t>Introduction</a:t>
              </a:r>
            </a:p>
          </p:txBody>
        </p:sp>
        <p:sp>
          <p:nvSpPr>
            <p:cNvPr id="54" name="Titre 4">
              <a:extLst>
                <a:ext uri="{FF2B5EF4-FFF2-40B4-BE49-F238E27FC236}">
                  <a16:creationId xmlns:a16="http://schemas.microsoft.com/office/drawing/2014/main" id="{6C96EB67-F91A-46DE-B8FA-C194638B0B2B}"/>
                </a:ext>
              </a:extLst>
            </p:cNvPr>
            <p:cNvSpPr txBox="1">
              <a:spLocks/>
            </p:cNvSpPr>
            <p:nvPr/>
          </p:nvSpPr>
          <p:spPr>
            <a:xfrm>
              <a:off x="1479132" y="3359425"/>
              <a:ext cx="9233733" cy="369332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fr-FR" sz="2000" dirty="0">
                  <a:solidFill>
                    <a:schemeClr val="bg1">
                      <a:lumMod val="75000"/>
                    </a:schemeClr>
                  </a:solidFill>
                  <a:latin typeface="Abadi" panose="020B0604020104020204" pitchFamily="34" charset="0"/>
                </a:rPr>
                <a:t>CMO – Votre capital créatif protégé.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6847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2411">
              <a:srgbClr val="323232"/>
            </a:gs>
            <a:gs pos="67000">
              <a:srgbClr val="212121"/>
            </a:gs>
            <a:gs pos="0">
              <a:schemeClr val="tx1"/>
            </a:gs>
            <a:gs pos="100000">
              <a:srgbClr val="3A3A3A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1">
            <a:extLst>
              <a:ext uri="{FF2B5EF4-FFF2-40B4-BE49-F238E27FC236}">
                <a16:creationId xmlns:a16="http://schemas.microsoft.com/office/drawing/2014/main" id="{F50A4044-8910-4D6B-8076-D5AC9E427B6E}"/>
              </a:ext>
            </a:extLst>
          </p:cNvPr>
          <p:cNvGrpSpPr>
            <a:grpSpLocks/>
          </p:cNvGrpSpPr>
          <p:nvPr/>
        </p:nvGrpSpPr>
        <p:grpSpPr>
          <a:xfrm>
            <a:off x="1479132" y="2607415"/>
            <a:ext cx="9233733" cy="1223087"/>
            <a:chOff x="1479132" y="2505670"/>
            <a:chExt cx="9233733" cy="1223087"/>
          </a:xfrm>
        </p:grpSpPr>
        <p:sp>
          <p:nvSpPr>
            <p:cNvPr id="53" name="ZoneTexte 52">
              <a:extLst>
                <a:ext uri="{FF2B5EF4-FFF2-40B4-BE49-F238E27FC236}">
                  <a16:creationId xmlns:a16="http://schemas.microsoft.com/office/drawing/2014/main" id="{B5B2CE76-2FF7-4F33-9D37-0E3296900198}"/>
                </a:ext>
              </a:extLst>
            </p:cNvPr>
            <p:cNvSpPr txBox="1">
              <a:spLocks/>
            </p:cNvSpPr>
            <p:nvPr/>
          </p:nvSpPr>
          <p:spPr>
            <a:xfrm>
              <a:off x="2873653" y="2505670"/>
              <a:ext cx="6444693" cy="92333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54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6DBDFD"/>
                      </a:gs>
                      <a:gs pos="100000">
                        <a:srgbClr val="D156FA"/>
                      </a:gs>
                    </a:gsLst>
                    <a:lin ang="4800000" scaled="0"/>
                  </a:gradFill>
                  <a:effectLst/>
                  <a:uLnTx/>
                  <a:uFillTx/>
                  <a:latin typeface="Montserrat"/>
                  <a:ea typeface="+mn-ea"/>
                  <a:cs typeface="+mn-cs"/>
                </a:rPr>
                <a:t>Organisation</a:t>
              </a:r>
            </a:p>
          </p:txBody>
        </p:sp>
        <p:sp>
          <p:nvSpPr>
            <p:cNvPr id="54" name="Titre 4">
              <a:extLst>
                <a:ext uri="{FF2B5EF4-FFF2-40B4-BE49-F238E27FC236}">
                  <a16:creationId xmlns:a16="http://schemas.microsoft.com/office/drawing/2014/main" id="{6C96EB67-F91A-46DE-B8FA-C194638B0B2B}"/>
                </a:ext>
              </a:extLst>
            </p:cNvPr>
            <p:cNvSpPr txBox="1">
              <a:spLocks/>
            </p:cNvSpPr>
            <p:nvPr/>
          </p:nvSpPr>
          <p:spPr>
            <a:xfrm>
              <a:off x="1479132" y="3359425"/>
              <a:ext cx="9233733" cy="369332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fr-FR" sz="2000" dirty="0">
                  <a:solidFill>
                    <a:schemeClr val="bg1">
                      <a:lumMod val="75000"/>
                    </a:schemeClr>
                  </a:solidFill>
                  <a:latin typeface="Abadi" panose="020B0604020104020204" pitchFamily="34" charset="0"/>
                </a:rPr>
                <a:t>CMO – Votre capital créatif protégé.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048660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2411">
              <a:srgbClr val="323232"/>
            </a:gs>
            <a:gs pos="67000">
              <a:srgbClr val="212121"/>
            </a:gs>
            <a:gs pos="0">
              <a:schemeClr val="tx1"/>
            </a:gs>
            <a:gs pos="100000">
              <a:srgbClr val="3A3A3A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re 4">
            <a:extLst>
              <a:ext uri="{FF2B5EF4-FFF2-40B4-BE49-F238E27FC236}">
                <a16:creationId xmlns:a16="http://schemas.microsoft.com/office/drawing/2014/main" id="{95613259-0233-480D-96F6-53EF43417140}"/>
              </a:ext>
            </a:extLst>
          </p:cNvPr>
          <p:cNvSpPr txBox="1">
            <a:spLocks/>
          </p:cNvSpPr>
          <p:nvPr/>
        </p:nvSpPr>
        <p:spPr>
          <a:xfrm>
            <a:off x="510768" y="355582"/>
            <a:ext cx="9233733" cy="590931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3600" b="1" dirty="0">
                <a:solidFill>
                  <a:schemeClr val="bg1"/>
                </a:solidFill>
                <a:latin typeface="Abadi" panose="020B0604020104020204" pitchFamily="34" charset="0"/>
              </a:rPr>
              <a:t>Organisation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C38354DE-96C7-4618-AE22-14E0F55A1C07}"/>
              </a:ext>
            </a:extLst>
          </p:cNvPr>
          <p:cNvSpPr txBox="1">
            <a:spLocks/>
          </p:cNvSpPr>
          <p:nvPr/>
        </p:nvSpPr>
        <p:spPr>
          <a:xfrm>
            <a:off x="463356" y="1284581"/>
            <a:ext cx="3258426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6DBDFD"/>
                    </a:gs>
                    <a:gs pos="100000">
                      <a:srgbClr val="D156FA"/>
                    </a:gs>
                  </a:gsLst>
                  <a:lin ang="4800000" scaled="0"/>
                </a:gradFill>
                <a:effectLst/>
                <a:uLnTx/>
                <a:uFillTx/>
                <a:latin typeface="Montserrat"/>
                <a:ea typeface="+mn-ea"/>
                <a:cs typeface="+mn-cs"/>
              </a:rPr>
              <a:t>Excalidraw</a:t>
            </a:r>
            <a:endParaRPr lang="fr-FR" sz="1600" dirty="0">
              <a:solidFill>
                <a:schemeClr val="bg1"/>
              </a:solidFill>
              <a:latin typeface="Montserrat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600" dirty="0">
                <a:solidFill>
                  <a:schemeClr val="bg1"/>
                </a:solidFill>
                <a:latin typeface="Montserrat"/>
              </a:rPr>
              <a:t>Gestion du projet et brainstorming.</a:t>
            </a:r>
            <a:endParaRPr kumimoji="0" lang="fr-FR" sz="16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E82A4A25-2EEC-4F18-88FB-795A4339D6C7}"/>
              </a:ext>
            </a:extLst>
          </p:cNvPr>
          <p:cNvSpPr txBox="1">
            <a:spLocks/>
          </p:cNvSpPr>
          <p:nvPr/>
        </p:nvSpPr>
        <p:spPr>
          <a:xfrm>
            <a:off x="4466787" y="1284581"/>
            <a:ext cx="3258426" cy="61555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6DBDFD"/>
                    </a:gs>
                    <a:gs pos="100000">
                      <a:srgbClr val="D156FA"/>
                    </a:gs>
                  </a:gsLst>
                  <a:lin ang="4800000" scaled="0"/>
                </a:gradFill>
                <a:effectLst/>
                <a:uLnTx/>
                <a:uFillTx/>
                <a:latin typeface="Montserrat"/>
                <a:ea typeface="+mn-ea"/>
                <a:cs typeface="+mn-cs"/>
              </a:rPr>
              <a:t>Comptes-Rendus</a:t>
            </a:r>
            <a:endParaRPr lang="fr-FR" sz="1600" dirty="0">
              <a:solidFill>
                <a:schemeClr val="bg1"/>
              </a:solidFill>
              <a:latin typeface="Montserrat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600" dirty="0">
                <a:solidFill>
                  <a:schemeClr val="bg1"/>
                </a:solidFill>
                <a:latin typeface="Montserrat"/>
              </a:rPr>
              <a:t>Conservation de l’information.</a:t>
            </a:r>
            <a:endParaRPr kumimoji="0" lang="fr-FR" sz="16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1E74EBD4-D8C7-4F20-8BE3-A115FE38DED8}"/>
              </a:ext>
            </a:extLst>
          </p:cNvPr>
          <p:cNvSpPr txBox="1">
            <a:spLocks/>
          </p:cNvSpPr>
          <p:nvPr/>
        </p:nvSpPr>
        <p:spPr>
          <a:xfrm>
            <a:off x="8275481" y="1284581"/>
            <a:ext cx="3580164" cy="61555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6DBDFD"/>
                    </a:gs>
                    <a:gs pos="100000">
                      <a:srgbClr val="D156FA"/>
                    </a:gs>
                  </a:gsLst>
                  <a:lin ang="4800000" scaled="0"/>
                </a:gradFill>
                <a:effectLst/>
                <a:uLnTx/>
                <a:uFillTx/>
                <a:latin typeface="Montserrat"/>
                <a:ea typeface="+mn-ea"/>
                <a:cs typeface="+mn-cs"/>
              </a:rPr>
              <a:t>Trello</a:t>
            </a:r>
            <a:endParaRPr lang="fr-FR" sz="1600" dirty="0">
              <a:solidFill>
                <a:schemeClr val="bg1"/>
              </a:solidFill>
              <a:latin typeface="Montserrat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600" dirty="0">
                <a:solidFill>
                  <a:schemeClr val="bg1"/>
                </a:solidFill>
                <a:latin typeface="Montserrat"/>
              </a:rPr>
              <a:t>Organisation des tâches.</a:t>
            </a:r>
            <a:endParaRPr kumimoji="0" lang="fr-FR" sz="16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</p:txBody>
      </p:sp>
      <p:pic>
        <p:nvPicPr>
          <p:cNvPr id="8" name="Image 7">
            <a:hlinkClick r:id="rId2"/>
            <a:extLst>
              <a:ext uri="{FF2B5EF4-FFF2-40B4-BE49-F238E27FC236}">
                <a16:creationId xmlns:a16="http://schemas.microsoft.com/office/drawing/2014/main" id="{C92F6DF3-3873-4B0C-8834-C36049458B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990" r="17990"/>
          <a:stretch/>
        </p:blipFill>
        <p:spPr>
          <a:xfrm>
            <a:off x="463355" y="2294163"/>
            <a:ext cx="3258427" cy="2353769"/>
          </a:xfrm>
          <a:prstGeom prst="rect">
            <a:avLst/>
          </a:prstGeom>
        </p:spPr>
      </p:pic>
      <p:pic>
        <p:nvPicPr>
          <p:cNvPr id="9" name="Image 8">
            <a:hlinkClick r:id="rId4"/>
            <a:extLst>
              <a:ext uri="{FF2B5EF4-FFF2-40B4-BE49-F238E27FC236}">
                <a16:creationId xmlns:a16="http://schemas.microsoft.com/office/drawing/2014/main" id="{A30EE89A-9773-43D9-A30D-C6B7BC56FD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66786" y="2294163"/>
            <a:ext cx="3258427" cy="2361886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F4AA2B7E-B56D-4621-8286-3A8D03D70C69}"/>
              </a:ext>
            </a:extLst>
          </p:cNvPr>
          <p:cNvSpPr txBox="1">
            <a:spLocks/>
          </p:cNvSpPr>
          <p:nvPr/>
        </p:nvSpPr>
        <p:spPr>
          <a:xfrm>
            <a:off x="3467945" y="5800499"/>
            <a:ext cx="5256110" cy="61555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="1" dirty="0">
                <a:gradFill>
                  <a:gsLst>
                    <a:gs pos="0">
                      <a:srgbClr val="6DBDFD"/>
                    </a:gs>
                    <a:gs pos="100000">
                      <a:srgbClr val="D156FA"/>
                    </a:gs>
                  </a:gsLst>
                  <a:lin ang="4800000" scaled="0"/>
                </a:gradFill>
                <a:latin typeface="Montserrat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</a:t>
            </a:r>
            <a:endParaRPr lang="fr-FR" b="1" dirty="0">
              <a:gradFill>
                <a:gsLst>
                  <a:gs pos="0">
                    <a:srgbClr val="6DBDFD"/>
                  </a:gs>
                  <a:gs pos="100000">
                    <a:srgbClr val="D156FA"/>
                  </a:gs>
                </a:gsLst>
                <a:lin ang="4800000" scaled="0"/>
              </a:gradFill>
              <a:latin typeface="Montserrat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600" dirty="0">
                <a:solidFill>
                  <a:schemeClr val="bg1"/>
                </a:solidFill>
                <a:latin typeface="Montserrat"/>
              </a:rPr>
              <a:t>Indexation de nos documents &amp; liens.</a:t>
            </a:r>
            <a:endParaRPr kumimoji="0" lang="fr-FR" sz="16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</p:txBody>
      </p:sp>
      <p:sp>
        <p:nvSpPr>
          <p:cNvPr id="3" name="Accolade ouvrante 2">
            <a:extLst>
              <a:ext uri="{FF2B5EF4-FFF2-40B4-BE49-F238E27FC236}">
                <a16:creationId xmlns:a16="http://schemas.microsoft.com/office/drawing/2014/main" id="{A53AEFB4-422C-4133-8FDB-3CED75C23486}"/>
              </a:ext>
            </a:extLst>
          </p:cNvPr>
          <p:cNvSpPr>
            <a:spLocks/>
          </p:cNvSpPr>
          <p:nvPr/>
        </p:nvSpPr>
        <p:spPr>
          <a:xfrm rot="16200000">
            <a:off x="5665114" y="-765904"/>
            <a:ext cx="861773" cy="11615727"/>
          </a:xfrm>
          <a:prstGeom prst="leftBrace">
            <a:avLst>
              <a:gd name="adj1" fmla="val 133147"/>
              <a:gd name="adj2" fmla="val 50110"/>
            </a:avLst>
          </a:prstGeom>
          <a:ln>
            <a:solidFill>
              <a:srgbClr val="42BC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4" name="Image 13">
            <a:hlinkClick r:id="rId7"/>
            <a:extLst>
              <a:ext uri="{FF2B5EF4-FFF2-40B4-BE49-F238E27FC236}">
                <a16:creationId xmlns:a16="http://schemas.microsoft.com/office/drawing/2014/main" id="{50D61DAC-9338-446C-972C-DBAF3411C5A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87752" y="2259356"/>
            <a:ext cx="3755622" cy="2246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1457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2411">
              <a:srgbClr val="323232"/>
            </a:gs>
            <a:gs pos="67000">
              <a:srgbClr val="212121"/>
            </a:gs>
            <a:gs pos="0">
              <a:schemeClr val="tx1"/>
            </a:gs>
            <a:gs pos="100000">
              <a:srgbClr val="3A3A3A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1">
            <a:extLst>
              <a:ext uri="{FF2B5EF4-FFF2-40B4-BE49-F238E27FC236}">
                <a16:creationId xmlns:a16="http://schemas.microsoft.com/office/drawing/2014/main" id="{F50A4044-8910-4D6B-8076-D5AC9E427B6E}"/>
              </a:ext>
            </a:extLst>
          </p:cNvPr>
          <p:cNvGrpSpPr>
            <a:grpSpLocks/>
          </p:cNvGrpSpPr>
          <p:nvPr/>
        </p:nvGrpSpPr>
        <p:grpSpPr>
          <a:xfrm>
            <a:off x="1479132" y="2607415"/>
            <a:ext cx="9233733" cy="1223087"/>
            <a:chOff x="1479132" y="2505670"/>
            <a:chExt cx="9233733" cy="1223087"/>
          </a:xfrm>
        </p:grpSpPr>
        <p:sp>
          <p:nvSpPr>
            <p:cNvPr id="53" name="ZoneTexte 52">
              <a:extLst>
                <a:ext uri="{FF2B5EF4-FFF2-40B4-BE49-F238E27FC236}">
                  <a16:creationId xmlns:a16="http://schemas.microsoft.com/office/drawing/2014/main" id="{B5B2CE76-2FF7-4F33-9D37-0E3296900198}"/>
                </a:ext>
              </a:extLst>
            </p:cNvPr>
            <p:cNvSpPr txBox="1">
              <a:spLocks/>
            </p:cNvSpPr>
            <p:nvPr/>
          </p:nvSpPr>
          <p:spPr>
            <a:xfrm>
              <a:off x="2873653" y="2505670"/>
              <a:ext cx="6444693" cy="92333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54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6DBDFD"/>
                      </a:gs>
                      <a:gs pos="100000">
                        <a:srgbClr val="D156FA"/>
                      </a:gs>
                    </a:gsLst>
                    <a:lin ang="4800000" scaled="0"/>
                  </a:gradFill>
                  <a:effectLst/>
                  <a:uLnTx/>
                  <a:uFillTx/>
                  <a:latin typeface="Montserrat"/>
                  <a:ea typeface="+mn-ea"/>
                  <a:cs typeface="+mn-cs"/>
                </a:rPr>
                <a:t>Conclusion</a:t>
              </a:r>
            </a:p>
          </p:txBody>
        </p:sp>
        <p:sp>
          <p:nvSpPr>
            <p:cNvPr id="54" name="Titre 4">
              <a:extLst>
                <a:ext uri="{FF2B5EF4-FFF2-40B4-BE49-F238E27FC236}">
                  <a16:creationId xmlns:a16="http://schemas.microsoft.com/office/drawing/2014/main" id="{6C96EB67-F91A-46DE-B8FA-C194638B0B2B}"/>
                </a:ext>
              </a:extLst>
            </p:cNvPr>
            <p:cNvSpPr txBox="1">
              <a:spLocks/>
            </p:cNvSpPr>
            <p:nvPr/>
          </p:nvSpPr>
          <p:spPr>
            <a:xfrm>
              <a:off x="1479132" y="3359425"/>
              <a:ext cx="9233733" cy="369332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fr-FR" sz="2000" dirty="0">
                  <a:solidFill>
                    <a:schemeClr val="bg1">
                      <a:lumMod val="75000"/>
                    </a:schemeClr>
                  </a:solidFill>
                  <a:latin typeface="Abadi" panose="020B0604020104020204" pitchFamily="34" charset="0"/>
                </a:rPr>
                <a:t>CMO – Votre capital créatif protégé.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496946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2411">
              <a:srgbClr val="323232"/>
            </a:gs>
            <a:gs pos="67000">
              <a:srgbClr val="212121"/>
            </a:gs>
            <a:gs pos="0">
              <a:schemeClr val="tx1"/>
            </a:gs>
            <a:gs pos="100000">
              <a:srgbClr val="3A3A3A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0" y="981115"/>
            <a:ext cx="8128001" cy="4572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2411">
              <a:srgbClr val="323232"/>
            </a:gs>
            <a:gs pos="67000">
              <a:srgbClr val="212121"/>
            </a:gs>
            <a:gs pos="0">
              <a:schemeClr val="tx1"/>
            </a:gs>
            <a:gs pos="100000">
              <a:srgbClr val="3A3A3A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aul…"/>
          <p:cNvSpPr txBox="1"/>
          <p:nvPr/>
        </p:nvSpPr>
        <p:spPr>
          <a:xfrm>
            <a:off x="6024556" y="3747878"/>
            <a:ext cx="5855074" cy="1837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5400" tIns="25400" rIns="25400" bIns="25400" anchor="ctr">
            <a:normAutofit/>
          </a:bodyPr>
          <a:lstStyle/>
          <a:p>
            <a:pPr defTabSz="987552">
              <a:defRPr sz="6804" spc="-204">
                <a:gradFill flip="none" rotWithShape="1">
                  <a:gsLst>
                    <a:gs pos="0">
                      <a:srgbClr val="FFFFFF"/>
                    </a:gs>
                    <a:gs pos="100000">
                      <a:srgbClr val="929292"/>
                    </a:gs>
                  </a:gsLst>
                  <a:lin ang="5400000" scaled="0"/>
                </a:gra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sz="3402" dirty="0"/>
              <a:t>Paul</a:t>
            </a:r>
          </a:p>
          <a:p>
            <a:pPr defTabSz="987552">
              <a:defRPr sz="6804" spc="-204">
                <a:gradFill flip="none" rotWithShape="1">
                  <a:gsLst>
                    <a:gs pos="0">
                      <a:srgbClr val="FFFFFF"/>
                    </a:gs>
                    <a:gs pos="100000">
                      <a:srgbClr val="929292"/>
                    </a:gs>
                  </a:gsLst>
                  <a:lin ang="5400000" scaled="0"/>
                </a:gra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sz="3402" dirty="0"/>
              <a:t>Auteur-</a:t>
            </a:r>
            <a:r>
              <a:rPr sz="3402" dirty="0" err="1"/>
              <a:t>compos</a:t>
            </a:r>
            <a:r>
              <a:rPr lang="en-US" sz="3402" dirty="0" err="1"/>
              <a:t>i</a:t>
            </a:r>
            <a:r>
              <a:rPr sz="3402" dirty="0" err="1"/>
              <a:t>teur</a:t>
            </a:r>
            <a:r>
              <a:rPr sz="3402" dirty="0"/>
              <a:t>-chanteur</a:t>
            </a:r>
          </a:p>
          <a:p>
            <a:pPr defTabSz="987552">
              <a:defRPr sz="6804" spc="-204">
                <a:gradFill flip="none" rotWithShape="1">
                  <a:gsLst>
                    <a:gs pos="0">
                      <a:srgbClr val="FFFFFF"/>
                    </a:gs>
                    <a:gs pos="100000">
                      <a:srgbClr val="929292"/>
                    </a:gs>
                  </a:gsLst>
                  <a:lin ang="5400000" scaled="0"/>
                </a:gra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sz="3402" dirty="0"/>
              <a:t>Participant à The Voice</a:t>
            </a:r>
          </a:p>
        </p:txBody>
      </p:sp>
      <p:sp>
        <p:nvSpPr>
          <p:cNvPr id="154" name="« Quand j’auto-produisais mes chansons, je n’étais pas considéré comme un chanteur pro. Heureusement, sur mes maquettes j’affichais en bien gros ma certification CMO niveau B4. Merci les gars ! »"/>
          <p:cNvSpPr txBox="1"/>
          <p:nvPr/>
        </p:nvSpPr>
        <p:spPr>
          <a:xfrm>
            <a:off x="728569" y="280896"/>
            <a:ext cx="10922001" cy="23390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5400" tIns="25400" rIns="25400" bIns="25400" anchor="ctr">
            <a:normAutofit/>
          </a:bodyPr>
          <a:lstStyle>
            <a:lvl1pPr defTabSz="1926336">
              <a:defRPr sz="6636" spc="-199">
                <a:gradFill flip="none" rotWithShape="1">
                  <a:gsLst>
                    <a:gs pos="0">
                      <a:srgbClr val="FFFFFF"/>
                    </a:gs>
                    <a:gs pos="100000">
                      <a:srgbClr val="929292"/>
                    </a:gs>
                  </a:gsLst>
                  <a:lin ang="5400000" scaled="0"/>
                </a:gra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rPr sz="3318"/>
              <a:t>« Quand j’auto-produisais mes chansons, je n’étais pas considéré comme un chanteur pro. Heureusement, sur mes maquettes j’affichais en bien gros ma certification CMO niveau B4. Merci les gars ! »</a:t>
            </a:r>
          </a:p>
        </p:txBody>
      </p:sp>
      <p:pic>
        <p:nvPicPr>
          <p:cNvPr id="155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0622" y="3148060"/>
            <a:ext cx="4519315" cy="303698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2411">
              <a:srgbClr val="323232"/>
            </a:gs>
            <a:gs pos="67000">
              <a:srgbClr val="212121"/>
            </a:gs>
            <a:gs pos="0">
              <a:schemeClr val="tx1"/>
            </a:gs>
            <a:gs pos="100000">
              <a:srgbClr val="3A3A3A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1760" y="3420308"/>
            <a:ext cx="3192650" cy="2285937"/>
          </a:xfrm>
          <a:prstGeom prst="rect">
            <a:avLst/>
          </a:prstGeom>
          <a:ln w="12700">
            <a:miter lim="400000"/>
          </a:ln>
        </p:spPr>
      </p:pic>
      <p:sp>
        <p:nvSpPr>
          <p:cNvPr id="159" name="Marie…"/>
          <p:cNvSpPr txBox="1"/>
          <p:nvPr/>
        </p:nvSpPr>
        <p:spPr>
          <a:xfrm>
            <a:off x="5790635" y="3769875"/>
            <a:ext cx="5410220" cy="1639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5400" tIns="25400" rIns="25400" bIns="25400" anchor="ctr">
            <a:normAutofit/>
          </a:bodyPr>
          <a:lstStyle/>
          <a:p>
            <a:pPr defTabSz="890016">
              <a:defRPr sz="6132" spc="-183">
                <a:gradFill flip="none" rotWithShape="1">
                  <a:gsLst>
                    <a:gs pos="0">
                      <a:srgbClr val="FFFFFF"/>
                    </a:gs>
                    <a:gs pos="100000">
                      <a:srgbClr val="929292"/>
                    </a:gs>
                  </a:gsLst>
                  <a:lin ang="5400000" scaled="0"/>
                </a:gra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sz="3066"/>
              <a:t>Marie</a:t>
            </a:r>
          </a:p>
          <a:p>
            <a:pPr defTabSz="890016">
              <a:defRPr sz="6132" spc="-183">
                <a:gradFill flip="none" rotWithShape="1">
                  <a:gsLst>
                    <a:gs pos="0">
                      <a:srgbClr val="FFFFFF"/>
                    </a:gs>
                    <a:gs pos="100000">
                      <a:srgbClr val="929292"/>
                    </a:gs>
                  </a:gsLst>
                  <a:lin ang="5400000" scaled="0"/>
                </a:gra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sz="3066"/>
              <a:t>Directrice de collection </a:t>
            </a:r>
          </a:p>
          <a:p>
            <a:pPr defTabSz="890016">
              <a:defRPr sz="6132" spc="-183">
                <a:gradFill flip="none" rotWithShape="1">
                  <a:gsLst>
                    <a:gs pos="0">
                      <a:srgbClr val="FFFFFF"/>
                    </a:gs>
                    <a:gs pos="100000">
                      <a:srgbClr val="929292"/>
                    </a:gs>
                  </a:gsLst>
                  <a:lin ang="5400000" scaled="0"/>
                </a:gra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sz="3066"/>
              <a:t>Robert Laffont Edition</a:t>
            </a:r>
          </a:p>
        </p:txBody>
      </p:sp>
      <p:sp>
        <p:nvSpPr>
          <p:cNvPr id="160" name="« Depuis le 1er janvier, nous exigeons des manuscrits qui nous sont proposés qu’ils aient une certification CMO de niveau B3 au minimum. »"/>
          <p:cNvSpPr txBox="1"/>
          <p:nvPr/>
        </p:nvSpPr>
        <p:spPr>
          <a:xfrm>
            <a:off x="728569" y="664528"/>
            <a:ext cx="10922001" cy="23390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5400" tIns="25400" rIns="25400" bIns="25400" anchor="ctr">
            <a:normAutofit/>
          </a:bodyPr>
          <a:lstStyle>
            <a:lvl1pPr defTabSz="2292095">
              <a:defRPr sz="7896" spc="-236">
                <a:gradFill flip="none" rotWithShape="1">
                  <a:gsLst>
                    <a:gs pos="0">
                      <a:srgbClr val="FFFFFF"/>
                    </a:gs>
                    <a:gs pos="100000">
                      <a:srgbClr val="929292"/>
                    </a:gs>
                  </a:gsLst>
                  <a:lin ang="5400000" scaled="0"/>
                </a:gra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rPr sz="3948"/>
              <a:t>« Depuis le 1er janvier, nous exigeons des manuscrits qui nous sont proposés qu’ils aient une certification CMO de niveau B3 au minimum. »</a:t>
            </a:r>
          </a:p>
        </p:txBody>
      </p:sp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2411">
              <a:srgbClr val="323232"/>
            </a:gs>
            <a:gs pos="67000">
              <a:srgbClr val="212121"/>
            </a:gs>
            <a:gs pos="0">
              <a:schemeClr val="tx1"/>
            </a:gs>
            <a:gs pos="100000">
              <a:srgbClr val="3A3A3A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Jean-Marc…"/>
          <p:cNvSpPr txBox="1"/>
          <p:nvPr/>
        </p:nvSpPr>
        <p:spPr>
          <a:xfrm>
            <a:off x="316867" y="3855220"/>
            <a:ext cx="4737366" cy="11697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5400" tIns="25400" rIns="25400" bIns="25400" anchor="ctr">
            <a:normAutofit/>
          </a:bodyPr>
          <a:lstStyle/>
          <a:p>
            <a:pPr defTabSz="877824">
              <a:defRPr sz="6048" spc="-181">
                <a:gradFill flip="none" rotWithShape="1">
                  <a:gsLst>
                    <a:gs pos="0">
                      <a:srgbClr val="FFFFFF"/>
                    </a:gs>
                    <a:gs pos="100000">
                      <a:srgbClr val="929292"/>
                    </a:gs>
                  </a:gsLst>
                  <a:lin ang="5400000" scaled="0"/>
                </a:gra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sz="3024"/>
              <a:t>Jean-Marc</a:t>
            </a:r>
          </a:p>
          <a:p>
            <a:pPr defTabSz="877824">
              <a:defRPr sz="6048" spc="-181">
                <a:gradFill flip="none" rotWithShape="1">
                  <a:gsLst>
                    <a:gs pos="0">
                      <a:srgbClr val="FFFFFF"/>
                    </a:gs>
                    <a:gs pos="100000">
                      <a:srgbClr val="929292"/>
                    </a:gs>
                  </a:gsLst>
                  <a:lin ang="5400000" scaled="0"/>
                </a:gra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sz="3024"/>
              <a:t>Producteur de seul en scène</a:t>
            </a:r>
          </a:p>
        </p:txBody>
      </p:sp>
      <p:sp>
        <p:nvSpPr>
          <p:cNvPr id="163" name="« La certification CMO accélère la signature des contrats avec les nouveaux talents. Je souffle car je suis moins en réunion avec les juristes, mais ne leur dites pas svp !»"/>
          <p:cNvSpPr txBox="1"/>
          <p:nvPr/>
        </p:nvSpPr>
        <p:spPr>
          <a:xfrm>
            <a:off x="635000" y="486747"/>
            <a:ext cx="10922001" cy="23390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5400" tIns="25400" rIns="25400" bIns="25400" anchor="ctr">
            <a:normAutofit/>
          </a:bodyPr>
          <a:lstStyle>
            <a:lvl1pPr defTabSz="2072640">
              <a:defRPr sz="7140" spc="-214">
                <a:gradFill flip="none" rotWithShape="1">
                  <a:gsLst>
                    <a:gs pos="0">
                      <a:srgbClr val="FFFFFF"/>
                    </a:gs>
                    <a:gs pos="100000">
                      <a:srgbClr val="929292"/>
                    </a:gs>
                  </a:gsLst>
                  <a:lin ang="5400000" scaled="0"/>
                </a:gra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rPr sz="3570"/>
              <a:t>« La certification CMO accélère la signature des contrats avec les nouveaux talents. Je souffle car je suis moins en réunion avec les juristes, mais ne leur dites pas svp !»</a:t>
            </a:r>
          </a:p>
        </p:txBody>
      </p:sp>
      <p:pic>
        <p:nvPicPr>
          <p:cNvPr id="16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5135" y="3123964"/>
            <a:ext cx="6350001" cy="3175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2411">
              <a:srgbClr val="323232"/>
            </a:gs>
            <a:gs pos="67000">
              <a:srgbClr val="212121"/>
            </a:gs>
            <a:gs pos="0">
              <a:schemeClr val="tx1"/>
            </a:gs>
            <a:gs pos="100000">
              <a:srgbClr val="3A3A3A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Djaïli…"/>
          <p:cNvSpPr txBox="1"/>
          <p:nvPr/>
        </p:nvSpPr>
        <p:spPr>
          <a:xfrm>
            <a:off x="6146196" y="4161999"/>
            <a:ext cx="4737366" cy="11697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5400" tIns="25400" rIns="25400" bIns="25400" anchor="ctr">
            <a:normAutofit/>
          </a:bodyPr>
          <a:lstStyle/>
          <a:p>
            <a:pPr defTabSz="926592">
              <a:defRPr sz="6384" spc="-191">
                <a:gradFill flip="none" rotWithShape="1">
                  <a:gsLst>
                    <a:gs pos="0">
                      <a:srgbClr val="FFFFFF"/>
                    </a:gs>
                    <a:gs pos="100000">
                      <a:srgbClr val="929292"/>
                    </a:gs>
                  </a:gsLst>
                  <a:lin ang="5400000" scaled="0"/>
                </a:gra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sz="3192" dirty="0" err="1"/>
              <a:t>Djaïli</a:t>
            </a:r>
            <a:endParaRPr sz="3192" dirty="0"/>
          </a:p>
          <a:p>
            <a:pPr defTabSz="926592">
              <a:defRPr sz="6384" spc="-191">
                <a:gradFill flip="none" rotWithShape="1">
                  <a:gsLst>
                    <a:gs pos="0">
                      <a:srgbClr val="FFFFFF"/>
                    </a:gs>
                    <a:gs pos="100000">
                      <a:srgbClr val="929292"/>
                    </a:gs>
                  </a:gsLst>
                  <a:lin ang="5400000" scaled="0"/>
                </a:gra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sz="3192" dirty="0" err="1"/>
              <a:t>Autrice</a:t>
            </a:r>
            <a:r>
              <a:rPr sz="3192" dirty="0"/>
              <a:t> de roman</a:t>
            </a:r>
            <a:r>
              <a:rPr lang="en-US" sz="3192" dirty="0"/>
              <a:t>s</a:t>
            </a:r>
            <a:endParaRPr sz="3192" dirty="0"/>
          </a:p>
        </p:txBody>
      </p:sp>
      <p:sp>
        <p:nvSpPr>
          <p:cNvPr id="167" name="« J’ai déjà réalisé 11 audits pour CMO.…"/>
          <p:cNvSpPr txBox="1"/>
          <p:nvPr/>
        </p:nvSpPr>
        <p:spPr>
          <a:xfrm>
            <a:off x="728569" y="664528"/>
            <a:ext cx="10922001" cy="23390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5400" tIns="25400" rIns="25400" bIns="25400" anchor="ctr">
            <a:normAutofit/>
          </a:bodyPr>
          <a:lstStyle/>
          <a:p>
            <a:pPr defTabSz="1219200">
              <a:defRPr sz="8400" spc="-252">
                <a:gradFill flip="none" rotWithShape="1">
                  <a:gsLst>
                    <a:gs pos="0">
                      <a:srgbClr val="FFFFFF"/>
                    </a:gs>
                    <a:gs pos="100000">
                      <a:srgbClr val="929292"/>
                    </a:gs>
                  </a:gsLst>
                  <a:lin ang="5400000" scaled="0"/>
                </a:gra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sz="4200" dirty="0"/>
              <a:t>« </a:t>
            </a:r>
            <a:r>
              <a:rPr sz="4200" dirty="0" err="1"/>
              <a:t>J’ai</a:t>
            </a:r>
            <a:r>
              <a:rPr sz="4200" dirty="0"/>
              <a:t> déjà </a:t>
            </a:r>
            <a:r>
              <a:rPr sz="4200" dirty="0" err="1"/>
              <a:t>réalisé</a:t>
            </a:r>
            <a:r>
              <a:rPr sz="4200" dirty="0"/>
              <a:t> 11 audits pour CMO. </a:t>
            </a:r>
          </a:p>
          <a:p>
            <a:pPr defTabSz="1219200">
              <a:defRPr sz="8400" spc="-252">
                <a:gradFill flip="none" rotWithShape="1">
                  <a:gsLst>
                    <a:gs pos="0">
                      <a:srgbClr val="FFFFFF"/>
                    </a:gs>
                    <a:gs pos="100000">
                      <a:srgbClr val="929292"/>
                    </a:gs>
                  </a:gsLst>
                  <a:lin ang="5400000" scaled="0"/>
                </a:gra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sz="4200" dirty="0"/>
              <a:t>A </a:t>
            </a:r>
            <a:r>
              <a:rPr sz="4200" dirty="0" err="1"/>
              <a:t>chaque</a:t>
            </a:r>
            <a:r>
              <a:rPr sz="4200" dirty="0"/>
              <a:t> </a:t>
            </a:r>
            <a:r>
              <a:rPr sz="4200" dirty="0" err="1"/>
              <a:t>fois</a:t>
            </a:r>
            <a:r>
              <a:rPr sz="4200" dirty="0"/>
              <a:t>, </a:t>
            </a:r>
            <a:r>
              <a:rPr sz="4200" dirty="0" err="1"/>
              <a:t>en</a:t>
            </a:r>
            <a:r>
              <a:rPr sz="4200" dirty="0"/>
              <a:t> plus </a:t>
            </a:r>
            <a:r>
              <a:rPr sz="4200" dirty="0" err="1"/>
              <a:t>d’aider</a:t>
            </a:r>
            <a:r>
              <a:rPr sz="4200" dirty="0"/>
              <a:t> </a:t>
            </a:r>
            <a:r>
              <a:rPr sz="4200" dirty="0" err="1"/>
              <a:t>mes</a:t>
            </a:r>
            <a:r>
              <a:rPr sz="4200" dirty="0"/>
              <a:t> pairs, </a:t>
            </a:r>
            <a:r>
              <a:rPr sz="4200" dirty="0" err="1"/>
              <a:t>cela</a:t>
            </a:r>
            <a:r>
              <a:rPr sz="4200" dirty="0"/>
              <a:t> me fait </a:t>
            </a:r>
            <a:r>
              <a:rPr sz="4200" dirty="0" err="1"/>
              <a:t>progresser</a:t>
            </a:r>
            <a:r>
              <a:rPr sz="4200" dirty="0"/>
              <a:t> dans </a:t>
            </a:r>
            <a:r>
              <a:rPr sz="4200" dirty="0" err="1"/>
              <a:t>mon</a:t>
            </a:r>
            <a:r>
              <a:rPr sz="4200" dirty="0"/>
              <a:t> art »</a:t>
            </a:r>
          </a:p>
        </p:txBody>
      </p:sp>
      <p:pic>
        <p:nvPicPr>
          <p:cNvPr id="16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6309" y="3476893"/>
            <a:ext cx="4076701" cy="2540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2411">
              <a:srgbClr val="323232"/>
            </a:gs>
            <a:gs pos="67000">
              <a:srgbClr val="212121"/>
            </a:gs>
            <a:gs pos="0">
              <a:schemeClr val="tx1"/>
            </a:gs>
            <a:gs pos="100000">
              <a:srgbClr val="3A3A3A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1">
            <a:extLst>
              <a:ext uri="{FF2B5EF4-FFF2-40B4-BE49-F238E27FC236}">
                <a16:creationId xmlns:a16="http://schemas.microsoft.com/office/drawing/2014/main" id="{F50A4044-8910-4D6B-8076-D5AC9E427B6E}"/>
              </a:ext>
            </a:extLst>
          </p:cNvPr>
          <p:cNvGrpSpPr>
            <a:grpSpLocks/>
          </p:cNvGrpSpPr>
          <p:nvPr/>
        </p:nvGrpSpPr>
        <p:grpSpPr>
          <a:xfrm>
            <a:off x="645994" y="2607415"/>
            <a:ext cx="10900012" cy="1223087"/>
            <a:chOff x="645994" y="2505670"/>
            <a:chExt cx="10900012" cy="1223087"/>
          </a:xfrm>
        </p:grpSpPr>
        <p:sp>
          <p:nvSpPr>
            <p:cNvPr id="53" name="ZoneTexte 52">
              <a:extLst>
                <a:ext uri="{FF2B5EF4-FFF2-40B4-BE49-F238E27FC236}">
                  <a16:creationId xmlns:a16="http://schemas.microsoft.com/office/drawing/2014/main" id="{B5B2CE76-2FF7-4F33-9D37-0E3296900198}"/>
                </a:ext>
              </a:extLst>
            </p:cNvPr>
            <p:cNvSpPr txBox="1">
              <a:spLocks/>
            </p:cNvSpPr>
            <p:nvPr/>
          </p:nvSpPr>
          <p:spPr>
            <a:xfrm>
              <a:off x="645994" y="2505670"/>
              <a:ext cx="10900012" cy="92333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54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6DBDFD"/>
                      </a:gs>
                      <a:gs pos="100000">
                        <a:srgbClr val="D156FA"/>
                      </a:gs>
                    </a:gsLst>
                    <a:lin ang="4800000" scaled="0"/>
                  </a:gradFill>
                  <a:effectLst/>
                  <a:uLnTx/>
                  <a:uFillTx/>
                  <a:latin typeface="Montserrat"/>
                  <a:ea typeface="+mn-ea"/>
                  <a:cs typeface="+mn-cs"/>
                </a:rPr>
                <a:t>Merci pour votre attention</a:t>
              </a:r>
            </a:p>
          </p:txBody>
        </p:sp>
        <p:sp>
          <p:nvSpPr>
            <p:cNvPr id="54" name="Titre 4">
              <a:extLst>
                <a:ext uri="{FF2B5EF4-FFF2-40B4-BE49-F238E27FC236}">
                  <a16:creationId xmlns:a16="http://schemas.microsoft.com/office/drawing/2014/main" id="{6C96EB67-F91A-46DE-B8FA-C194638B0B2B}"/>
                </a:ext>
              </a:extLst>
            </p:cNvPr>
            <p:cNvSpPr txBox="1">
              <a:spLocks/>
            </p:cNvSpPr>
            <p:nvPr/>
          </p:nvSpPr>
          <p:spPr>
            <a:xfrm>
              <a:off x="1479132" y="3359425"/>
              <a:ext cx="9233733" cy="369332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fr-FR" sz="2000" dirty="0">
                  <a:solidFill>
                    <a:schemeClr val="bg1">
                      <a:lumMod val="75000"/>
                    </a:schemeClr>
                  </a:solidFill>
                  <a:latin typeface="Abadi" panose="020B0604020104020204" pitchFamily="34" charset="0"/>
                </a:rPr>
                <a:t>CMO – Votre capital créatif protégé.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391369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2411">
              <a:srgbClr val="323232"/>
            </a:gs>
            <a:gs pos="67000">
              <a:srgbClr val="212121"/>
            </a:gs>
            <a:gs pos="0">
              <a:schemeClr val="tx1"/>
            </a:gs>
            <a:gs pos="100000">
              <a:srgbClr val="3A3A3A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B4D78072-1A6A-42EB-95BC-D6CB221057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16"/>
          <a:stretch/>
        </p:blipFill>
        <p:spPr>
          <a:xfrm>
            <a:off x="0" y="10297"/>
            <a:ext cx="12141200" cy="6837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3544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2411">
              <a:srgbClr val="323232"/>
            </a:gs>
            <a:gs pos="67000">
              <a:srgbClr val="212121"/>
            </a:gs>
            <a:gs pos="0">
              <a:schemeClr val="tx1"/>
            </a:gs>
            <a:gs pos="100000">
              <a:srgbClr val="3A3A3A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465A96E4-EDD9-4CC3-96DF-A32F64223B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123"/>
          <a:stretch/>
        </p:blipFill>
        <p:spPr>
          <a:xfrm>
            <a:off x="16008" y="0"/>
            <a:ext cx="12159983" cy="6780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5688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2411">
              <a:srgbClr val="323232"/>
            </a:gs>
            <a:gs pos="67000">
              <a:srgbClr val="212121"/>
            </a:gs>
            <a:gs pos="0">
              <a:schemeClr val="tx1"/>
            </a:gs>
            <a:gs pos="100000">
              <a:srgbClr val="3A3A3A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9F51C74B-42F6-47C1-A06F-E79671AB84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53"/>
            <a:ext cx="12192000" cy="6851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0157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2411">
              <a:srgbClr val="323232"/>
            </a:gs>
            <a:gs pos="67000">
              <a:srgbClr val="212121"/>
            </a:gs>
            <a:gs pos="0">
              <a:schemeClr val="tx1"/>
            </a:gs>
            <a:gs pos="100000">
              <a:srgbClr val="3A3A3A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C5186BA7-1B6F-48C4-A292-B74F0E71EB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20"/>
            <a:ext cx="12192000" cy="6830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5746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2411">
              <a:srgbClr val="323232"/>
            </a:gs>
            <a:gs pos="67000">
              <a:srgbClr val="212121"/>
            </a:gs>
            <a:gs pos="0">
              <a:schemeClr val="tx1"/>
            </a:gs>
            <a:gs pos="100000">
              <a:srgbClr val="3A3A3A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FE80A92E-2E2F-486B-82F4-90E7B1396A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0" b="1123"/>
          <a:stretch/>
        </p:blipFill>
        <p:spPr>
          <a:xfrm>
            <a:off x="71919" y="0"/>
            <a:ext cx="12116422" cy="6780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2704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2411">
              <a:srgbClr val="323232"/>
            </a:gs>
            <a:gs pos="67000">
              <a:srgbClr val="212121"/>
            </a:gs>
            <a:gs pos="0">
              <a:schemeClr val="tx1"/>
            </a:gs>
            <a:gs pos="100000">
              <a:srgbClr val="3A3A3A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F847E6CD-8FF8-416A-809A-9EBA2B5548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0" y="0"/>
            <a:ext cx="121745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660798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227</TotalTime>
  <Words>375</Words>
  <Application>Microsoft Office PowerPoint</Application>
  <PresentationFormat>Grand écran</PresentationFormat>
  <Paragraphs>82</Paragraphs>
  <Slides>38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38</vt:i4>
      </vt:variant>
    </vt:vector>
  </HeadingPairs>
  <TitlesOfParts>
    <vt:vector size="46" baseType="lpstr">
      <vt:lpstr>Abadi</vt:lpstr>
      <vt:lpstr>Arial</vt:lpstr>
      <vt:lpstr>Avenir Next Medium</vt:lpstr>
      <vt:lpstr>Calibri</vt:lpstr>
      <vt:lpstr>Calibri Light</vt:lpstr>
      <vt:lpstr>Montserrat</vt:lpstr>
      <vt:lpstr>Wingdings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ELJAAFARI Marwane</dc:creator>
  <cp:lastModifiedBy>Clément Limousin</cp:lastModifiedBy>
  <cp:revision>23</cp:revision>
  <dcterms:created xsi:type="dcterms:W3CDTF">2022-08-09T14:54:34Z</dcterms:created>
  <dcterms:modified xsi:type="dcterms:W3CDTF">2022-08-09T21:32:49Z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aa56c84a-c06d-4947-abf3-939e8bbae422_Enabled">
    <vt:lpwstr>true</vt:lpwstr>
  </property>
  <property fmtid="{D5CDD505-2E9C-101B-9397-08002B2CF9AE}" pid="3" name="MSIP_Label_aa56c84a-c06d-4947-abf3-939e8bbae422_SetDate">
    <vt:lpwstr>2022-08-09T17:06:15Z</vt:lpwstr>
  </property>
  <property fmtid="{D5CDD505-2E9C-101B-9397-08002B2CF9AE}" pid="4" name="MSIP_Label_aa56c84a-c06d-4947-abf3-939e8bbae422_Method">
    <vt:lpwstr>Privileged</vt:lpwstr>
  </property>
  <property fmtid="{D5CDD505-2E9C-101B-9397-08002B2CF9AE}" pid="5" name="MSIP_Label_aa56c84a-c06d-4947-abf3-939e8bbae422_Name">
    <vt:lpwstr>aa56c84a-c06d-4947-abf3-939e8bbae422</vt:lpwstr>
  </property>
  <property fmtid="{D5CDD505-2E9C-101B-9397-08002B2CF9AE}" pid="6" name="MSIP_Label_aa56c84a-c06d-4947-abf3-939e8bbae422_SiteId">
    <vt:lpwstr>5de96c96-c87c-4dce-aad9-f5c557b52ac1</vt:lpwstr>
  </property>
  <property fmtid="{D5CDD505-2E9C-101B-9397-08002B2CF9AE}" pid="7" name="MSIP_Label_aa56c84a-c06d-4947-abf3-939e8bbae422_ActionId">
    <vt:lpwstr>b4aa3a17-4242-4071-adde-d7a29b747b82</vt:lpwstr>
  </property>
  <property fmtid="{D5CDD505-2E9C-101B-9397-08002B2CF9AE}" pid="8" name="MSIP_Label_aa56c84a-c06d-4947-abf3-939e8bbae422_ContentBits">
    <vt:lpwstr>0</vt:lpwstr>
  </property>
</Properties>
</file>